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36" r:id="rId1"/>
  </p:sldMasterIdLst>
  <p:notesMasterIdLst>
    <p:notesMasterId r:id="rId72"/>
  </p:notesMasterIdLst>
  <p:handoutMasterIdLst>
    <p:handoutMasterId r:id="rId73"/>
  </p:handoutMasterIdLst>
  <p:sldIdLst>
    <p:sldId id="256" r:id="rId2"/>
    <p:sldId id="294" r:id="rId3"/>
    <p:sldId id="257" r:id="rId4"/>
    <p:sldId id="360" r:id="rId5"/>
    <p:sldId id="258" r:id="rId6"/>
    <p:sldId id="259" r:id="rId7"/>
    <p:sldId id="276" r:id="rId8"/>
    <p:sldId id="261" r:id="rId9"/>
    <p:sldId id="270" r:id="rId10"/>
    <p:sldId id="295" r:id="rId11"/>
    <p:sldId id="266" r:id="rId12"/>
    <p:sldId id="267" r:id="rId13"/>
    <p:sldId id="271" r:id="rId14"/>
    <p:sldId id="269" r:id="rId15"/>
    <p:sldId id="268" r:id="rId16"/>
    <p:sldId id="340" r:id="rId17"/>
    <p:sldId id="296" r:id="rId18"/>
    <p:sldId id="333" r:id="rId19"/>
    <p:sldId id="279" r:id="rId20"/>
    <p:sldId id="280" r:id="rId21"/>
    <p:sldId id="356" r:id="rId22"/>
    <p:sldId id="291" r:id="rId23"/>
    <p:sldId id="339" r:id="rId24"/>
    <p:sldId id="301" r:id="rId25"/>
    <p:sldId id="349" r:id="rId26"/>
    <p:sldId id="354" r:id="rId27"/>
    <p:sldId id="350" r:id="rId28"/>
    <p:sldId id="355" r:id="rId29"/>
    <p:sldId id="299" r:id="rId30"/>
    <p:sldId id="337" r:id="rId31"/>
    <p:sldId id="357" r:id="rId32"/>
    <p:sldId id="320" r:id="rId33"/>
    <p:sldId id="323" r:id="rId34"/>
    <p:sldId id="351" r:id="rId35"/>
    <p:sldId id="352" r:id="rId36"/>
    <p:sldId id="359" r:id="rId37"/>
    <p:sldId id="363" r:id="rId38"/>
    <p:sldId id="346" r:id="rId39"/>
    <p:sldId id="362" r:id="rId40"/>
    <p:sldId id="328" r:id="rId41"/>
    <p:sldId id="341" r:id="rId42"/>
    <p:sldId id="303" r:id="rId43"/>
    <p:sldId id="304" r:id="rId44"/>
    <p:sldId id="307" r:id="rId45"/>
    <p:sldId id="306" r:id="rId46"/>
    <p:sldId id="326" r:id="rId47"/>
    <p:sldId id="344" r:id="rId48"/>
    <p:sldId id="275" r:id="rId49"/>
    <p:sldId id="348" r:id="rId50"/>
    <p:sldId id="332" r:id="rId51"/>
    <p:sldId id="342" r:id="rId52"/>
    <p:sldId id="358" r:id="rId53"/>
    <p:sldId id="335" r:id="rId54"/>
    <p:sldId id="336" r:id="rId55"/>
    <p:sldId id="343" r:id="rId56"/>
    <p:sldId id="318" r:id="rId57"/>
    <p:sldId id="305" r:id="rId58"/>
    <p:sldId id="309" r:id="rId59"/>
    <p:sldId id="310" r:id="rId60"/>
    <p:sldId id="311" r:id="rId61"/>
    <p:sldId id="314" r:id="rId62"/>
    <p:sldId id="315" r:id="rId63"/>
    <p:sldId id="316" r:id="rId64"/>
    <p:sldId id="317" r:id="rId65"/>
    <p:sldId id="308" r:id="rId66"/>
    <p:sldId id="313" r:id="rId67"/>
    <p:sldId id="292" r:id="rId68"/>
    <p:sldId id="287" r:id="rId69"/>
    <p:sldId id="281" r:id="rId70"/>
    <p:sldId id="345" r:id="rId71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9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5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Market Share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FA7-4603-9791-E203152441F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FA7-4603-9791-E203152441F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FA7-4603-9791-E203152441F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FA7-4603-9791-E203152441F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FA7-4603-9791-E203152441F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4.7966243261166656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EFA7-4603-9791-E203152441F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P.A. Hilton</c:v>
                </c:pt>
                <c:pt idx="2">
                  <c:v>Turbine Technologies</c:v>
                </c:pt>
                <c:pt idx="4">
                  <c:v>GDJ Inc.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7000000</c:v>
                </c:pt>
                <c:pt idx="2">
                  <c:v>3000000</c:v>
                </c:pt>
                <c:pt idx="4">
                  <c:v>250000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EFA7-4603-9791-E203152441F1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D19BF6-04A9-41C2-A434-F0D0C590C9B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CC7E17-F177-4AB9-A3C2-8E3170E1A8CD}">
      <dgm:prSet custT="1"/>
      <dgm:spPr/>
      <dgm:t>
        <a:bodyPr/>
        <a:lstStyle/>
        <a:p>
          <a:pPr rtl="0"/>
          <a:r>
            <a:rPr lang="en-US" sz="3200" dirty="0"/>
            <a:t>Competitive option for small jet engine manufactures</a:t>
          </a:r>
        </a:p>
      </dgm:t>
    </dgm:pt>
    <dgm:pt modelId="{6338D160-00B1-49FF-9C16-AFCDDF00BE06}" type="parTrans" cxnId="{310E455B-B91D-4280-94A5-E3A9DEA3DB47}">
      <dgm:prSet/>
      <dgm:spPr/>
      <dgm:t>
        <a:bodyPr/>
        <a:lstStyle/>
        <a:p>
          <a:endParaRPr lang="en-US"/>
        </a:p>
      </dgm:t>
    </dgm:pt>
    <dgm:pt modelId="{6D664C3F-293C-45D7-A660-3E15870CFB1B}" type="sibTrans" cxnId="{310E455B-B91D-4280-94A5-E3A9DEA3DB47}">
      <dgm:prSet/>
      <dgm:spPr/>
      <dgm:t>
        <a:bodyPr/>
        <a:lstStyle/>
        <a:p>
          <a:endParaRPr lang="en-US"/>
        </a:p>
      </dgm:t>
    </dgm:pt>
    <dgm:pt modelId="{17ED8318-D6FD-482F-850D-ED4D37BA34FF}">
      <dgm:prSet custT="1"/>
      <dgm:spPr/>
      <dgm:t>
        <a:bodyPr/>
        <a:lstStyle/>
        <a:p>
          <a:pPr rtl="0"/>
          <a:r>
            <a:rPr lang="en-US" sz="3200" dirty="0"/>
            <a:t>Research at UTRGV</a:t>
          </a:r>
        </a:p>
      </dgm:t>
    </dgm:pt>
    <dgm:pt modelId="{364EFCB4-D194-4723-9745-267B15FA92E1}" type="parTrans" cxnId="{5F4CA402-1F19-44B6-894D-1379038682A2}">
      <dgm:prSet/>
      <dgm:spPr/>
      <dgm:t>
        <a:bodyPr/>
        <a:lstStyle/>
        <a:p>
          <a:endParaRPr lang="en-US"/>
        </a:p>
      </dgm:t>
    </dgm:pt>
    <dgm:pt modelId="{8C8220EC-54FF-4D92-A441-64A8BE13BF33}" type="sibTrans" cxnId="{5F4CA402-1F19-44B6-894D-1379038682A2}">
      <dgm:prSet/>
      <dgm:spPr/>
      <dgm:t>
        <a:bodyPr/>
        <a:lstStyle/>
        <a:p>
          <a:endParaRPr lang="en-US"/>
        </a:p>
      </dgm:t>
    </dgm:pt>
    <dgm:pt modelId="{30758C70-8BC3-4DBA-94A6-A0B382C8C198}">
      <dgm:prSet custT="1"/>
      <dgm:spPr/>
      <dgm:t>
        <a:bodyPr/>
        <a:lstStyle/>
        <a:p>
          <a:pPr rtl="0"/>
          <a:r>
            <a:rPr lang="en-US" sz="3200" dirty="0"/>
            <a:t>Scholastic program</a:t>
          </a:r>
        </a:p>
      </dgm:t>
    </dgm:pt>
    <dgm:pt modelId="{D1B24627-4C7D-4A71-BA7E-9EC661DABEFF}" type="parTrans" cxnId="{936D7265-C01A-4B5C-A7C5-C99FB07665E9}">
      <dgm:prSet/>
      <dgm:spPr/>
      <dgm:t>
        <a:bodyPr/>
        <a:lstStyle/>
        <a:p>
          <a:endParaRPr lang="en-US"/>
        </a:p>
      </dgm:t>
    </dgm:pt>
    <dgm:pt modelId="{BD4C30FA-6702-43DE-8035-12100B3FA805}" type="sibTrans" cxnId="{936D7265-C01A-4B5C-A7C5-C99FB07665E9}">
      <dgm:prSet/>
      <dgm:spPr/>
      <dgm:t>
        <a:bodyPr/>
        <a:lstStyle/>
        <a:p>
          <a:endParaRPr lang="en-US"/>
        </a:p>
      </dgm:t>
    </dgm:pt>
    <dgm:pt modelId="{EC04EE26-AB4A-4804-A7EE-8192F7802E3B}" type="pres">
      <dgm:prSet presAssocID="{F6D19BF6-04A9-41C2-A434-F0D0C590C9B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E72C385-B17C-4147-9D53-A682633431D8}" type="pres">
      <dgm:prSet presAssocID="{17ED8318-D6FD-482F-850D-ED4D37BA34FF}" presName="thickLine" presStyleLbl="alignNode1" presStyleIdx="0" presStyleCnt="3"/>
      <dgm:spPr/>
    </dgm:pt>
    <dgm:pt modelId="{5A1766C0-D482-43EC-9CDA-AD326179C779}" type="pres">
      <dgm:prSet presAssocID="{17ED8318-D6FD-482F-850D-ED4D37BA34FF}" presName="horz1" presStyleCnt="0"/>
      <dgm:spPr/>
    </dgm:pt>
    <dgm:pt modelId="{7DDBE07C-7235-49C6-9054-7B94EE26DF63}" type="pres">
      <dgm:prSet presAssocID="{17ED8318-D6FD-482F-850D-ED4D37BA34FF}" presName="tx1" presStyleLbl="revTx" presStyleIdx="0" presStyleCnt="3"/>
      <dgm:spPr/>
      <dgm:t>
        <a:bodyPr/>
        <a:lstStyle/>
        <a:p>
          <a:endParaRPr lang="en-US"/>
        </a:p>
      </dgm:t>
    </dgm:pt>
    <dgm:pt modelId="{C67C9ACD-8C2B-4DB4-A905-9F4645B5B34A}" type="pres">
      <dgm:prSet presAssocID="{17ED8318-D6FD-482F-850D-ED4D37BA34FF}" presName="vert1" presStyleCnt="0"/>
      <dgm:spPr/>
    </dgm:pt>
    <dgm:pt modelId="{2B30DEA9-8CE8-42CE-A8D8-A5DFD0B0C234}" type="pres">
      <dgm:prSet presAssocID="{30758C70-8BC3-4DBA-94A6-A0B382C8C198}" presName="thickLine" presStyleLbl="alignNode1" presStyleIdx="1" presStyleCnt="3"/>
      <dgm:spPr/>
    </dgm:pt>
    <dgm:pt modelId="{26767F2A-4F45-450D-B24B-A0604D654ADA}" type="pres">
      <dgm:prSet presAssocID="{30758C70-8BC3-4DBA-94A6-A0B382C8C198}" presName="horz1" presStyleCnt="0"/>
      <dgm:spPr/>
    </dgm:pt>
    <dgm:pt modelId="{52E5A3CC-58B4-4B52-8BA6-698F7C2E520F}" type="pres">
      <dgm:prSet presAssocID="{30758C70-8BC3-4DBA-94A6-A0B382C8C198}" presName="tx1" presStyleLbl="revTx" presStyleIdx="1" presStyleCnt="3"/>
      <dgm:spPr/>
      <dgm:t>
        <a:bodyPr/>
        <a:lstStyle/>
        <a:p>
          <a:endParaRPr lang="en-US"/>
        </a:p>
      </dgm:t>
    </dgm:pt>
    <dgm:pt modelId="{B627F614-FABE-45AD-8D18-864E22D92FD1}" type="pres">
      <dgm:prSet presAssocID="{30758C70-8BC3-4DBA-94A6-A0B382C8C198}" presName="vert1" presStyleCnt="0"/>
      <dgm:spPr/>
    </dgm:pt>
    <dgm:pt modelId="{9CB46AA4-B50D-4054-891C-851E7EB9F9B4}" type="pres">
      <dgm:prSet presAssocID="{B8CC7E17-F177-4AB9-A3C2-8E3170E1A8CD}" presName="thickLine" presStyleLbl="alignNode1" presStyleIdx="2" presStyleCnt="3"/>
      <dgm:spPr/>
    </dgm:pt>
    <dgm:pt modelId="{C1648374-51A5-44CF-9A1C-E3973632A417}" type="pres">
      <dgm:prSet presAssocID="{B8CC7E17-F177-4AB9-A3C2-8E3170E1A8CD}" presName="horz1" presStyleCnt="0"/>
      <dgm:spPr/>
    </dgm:pt>
    <dgm:pt modelId="{EC17AD3E-808D-4CFA-A324-45C2714C9156}" type="pres">
      <dgm:prSet presAssocID="{B8CC7E17-F177-4AB9-A3C2-8E3170E1A8CD}" presName="tx1" presStyleLbl="revTx" presStyleIdx="2" presStyleCnt="3"/>
      <dgm:spPr/>
      <dgm:t>
        <a:bodyPr/>
        <a:lstStyle/>
        <a:p>
          <a:endParaRPr lang="en-US"/>
        </a:p>
      </dgm:t>
    </dgm:pt>
    <dgm:pt modelId="{ACE6BCCB-DE48-44F6-AD1A-F1D3D3AAE729}" type="pres">
      <dgm:prSet presAssocID="{B8CC7E17-F177-4AB9-A3C2-8E3170E1A8CD}" presName="vert1" presStyleCnt="0"/>
      <dgm:spPr/>
    </dgm:pt>
  </dgm:ptLst>
  <dgm:cxnLst>
    <dgm:cxn modelId="{310E455B-B91D-4280-94A5-E3A9DEA3DB47}" srcId="{F6D19BF6-04A9-41C2-A434-F0D0C590C9BE}" destId="{B8CC7E17-F177-4AB9-A3C2-8E3170E1A8CD}" srcOrd="2" destOrd="0" parTransId="{6338D160-00B1-49FF-9C16-AFCDDF00BE06}" sibTransId="{6D664C3F-293C-45D7-A660-3E15870CFB1B}"/>
    <dgm:cxn modelId="{936D7265-C01A-4B5C-A7C5-C99FB07665E9}" srcId="{F6D19BF6-04A9-41C2-A434-F0D0C590C9BE}" destId="{30758C70-8BC3-4DBA-94A6-A0B382C8C198}" srcOrd="1" destOrd="0" parTransId="{D1B24627-4C7D-4A71-BA7E-9EC661DABEFF}" sibTransId="{BD4C30FA-6702-43DE-8035-12100B3FA805}"/>
    <dgm:cxn modelId="{ADDAEB71-AA7A-46BA-B03C-68749D96B5A8}" type="presOf" srcId="{17ED8318-D6FD-482F-850D-ED4D37BA34FF}" destId="{7DDBE07C-7235-49C6-9054-7B94EE26DF63}" srcOrd="0" destOrd="0" presId="urn:microsoft.com/office/officeart/2008/layout/LinedList"/>
    <dgm:cxn modelId="{71C84837-119C-4835-81D3-A3820E59A16D}" type="presOf" srcId="{B8CC7E17-F177-4AB9-A3C2-8E3170E1A8CD}" destId="{EC17AD3E-808D-4CFA-A324-45C2714C9156}" srcOrd="0" destOrd="0" presId="urn:microsoft.com/office/officeart/2008/layout/LinedList"/>
    <dgm:cxn modelId="{5F4CA402-1F19-44B6-894D-1379038682A2}" srcId="{F6D19BF6-04A9-41C2-A434-F0D0C590C9BE}" destId="{17ED8318-D6FD-482F-850D-ED4D37BA34FF}" srcOrd="0" destOrd="0" parTransId="{364EFCB4-D194-4723-9745-267B15FA92E1}" sibTransId="{8C8220EC-54FF-4D92-A441-64A8BE13BF33}"/>
    <dgm:cxn modelId="{FE970EAC-8206-46CB-AD00-D751476659B9}" type="presOf" srcId="{F6D19BF6-04A9-41C2-A434-F0D0C590C9BE}" destId="{EC04EE26-AB4A-4804-A7EE-8192F7802E3B}" srcOrd="0" destOrd="0" presId="urn:microsoft.com/office/officeart/2008/layout/LinedList"/>
    <dgm:cxn modelId="{E23EFAC2-48FB-4D1C-A1D7-A2E5499BAE55}" type="presOf" srcId="{30758C70-8BC3-4DBA-94A6-A0B382C8C198}" destId="{52E5A3CC-58B4-4B52-8BA6-698F7C2E520F}" srcOrd="0" destOrd="0" presId="urn:microsoft.com/office/officeart/2008/layout/LinedList"/>
    <dgm:cxn modelId="{9C053DE2-D441-4AEF-848D-969A48EF032C}" type="presParOf" srcId="{EC04EE26-AB4A-4804-A7EE-8192F7802E3B}" destId="{DE72C385-B17C-4147-9D53-A682633431D8}" srcOrd="0" destOrd="0" presId="urn:microsoft.com/office/officeart/2008/layout/LinedList"/>
    <dgm:cxn modelId="{05C8ED92-79A5-4E75-A3DA-E1D9BF92B603}" type="presParOf" srcId="{EC04EE26-AB4A-4804-A7EE-8192F7802E3B}" destId="{5A1766C0-D482-43EC-9CDA-AD326179C779}" srcOrd="1" destOrd="0" presId="urn:microsoft.com/office/officeart/2008/layout/LinedList"/>
    <dgm:cxn modelId="{767E20E9-07F0-43B4-9DB5-120422F4F8FB}" type="presParOf" srcId="{5A1766C0-D482-43EC-9CDA-AD326179C779}" destId="{7DDBE07C-7235-49C6-9054-7B94EE26DF63}" srcOrd="0" destOrd="0" presId="urn:microsoft.com/office/officeart/2008/layout/LinedList"/>
    <dgm:cxn modelId="{416D66C5-5083-4239-A49A-297AD1D3067D}" type="presParOf" srcId="{5A1766C0-D482-43EC-9CDA-AD326179C779}" destId="{C67C9ACD-8C2B-4DB4-A905-9F4645B5B34A}" srcOrd="1" destOrd="0" presId="urn:microsoft.com/office/officeart/2008/layout/LinedList"/>
    <dgm:cxn modelId="{3605881F-9E6A-4288-8B37-DAE76B1EA456}" type="presParOf" srcId="{EC04EE26-AB4A-4804-A7EE-8192F7802E3B}" destId="{2B30DEA9-8CE8-42CE-A8D8-A5DFD0B0C234}" srcOrd="2" destOrd="0" presId="urn:microsoft.com/office/officeart/2008/layout/LinedList"/>
    <dgm:cxn modelId="{058839F5-D453-4DEC-A580-EC891386EC6D}" type="presParOf" srcId="{EC04EE26-AB4A-4804-A7EE-8192F7802E3B}" destId="{26767F2A-4F45-450D-B24B-A0604D654ADA}" srcOrd="3" destOrd="0" presId="urn:microsoft.com/office/officeart/2008/layout/LinedList"/>
    <dgm:cxn modelId="{EFD4913C-B098-475E-98D9-07C3D5AB8020}" type="presParOf" srcId="{26767F2A-4F45-450D-B24B-A0604D654ADA}" destId="{52E5A3CC-58B4-4B52-8BA6-698F7C2E520F}" srcOrd="0" destOrd="0" presId="urn:microsoft.com/office/officeart/2008/layout/LinedList"/>
    <dgm:cxn modelId="{49F78EE8-9856-4DE0-A055-A56E7D4B2674}" type="presParOf" srcId="{26767F2A-4F45-450D-B24B-A0604D654ADA}" destId="{B627F614-FABE-45AD-8D18-864E22D92FD1}" srcOrd="1" destOrd="0" presId="urn:microsoft.com/office/officeart/2008/layout/LinedList"/>
    <dgm:cxn modelId="{60E97248-323B-42C7-81A3-168AF2B259BC}" type="presParOf" srcId="{EC04EE26-AB4A-4804-A7EE-8192F7802E3B}" destId="{9CB46AA4-B50D-4054-891C-851E7EB9F9B4}" srcOrd="4" destOrd="0" presId="urn:microsoft.com/office/officeart/2008/layout/LinedList"/>
    <dgm:cxn modelId="{E52EC0F2-6A36-4E7F-91E3-1AFBA517282E}" type="presParOf" srcId="{EC04EE26-AB4A-4804-A7EE-8192F7802E3B}" destId="{C1648374-51A5-44CF-9A1C-E3973632A417}" srcOrd="5" destOrd="0" presId="urn:microsoft.com/office/officeart/2008/layout/LinedList"/>
    <dgm:cxn modelId="{0703387D-4D34-42BD-8BB6-FC06212E5044}" type="presParOf" srcId="{C1648374-51A5-44CF-9A1C-E3973632A417}" destId="{EC17AD3E-808D-4CFA-A324-45C2714C9156}" srcOrd="0" destOrd="0" presId="urn:microsoft.com/office/officeart/2008/layout/LinedList"/>
    <dgm:cxn modelId="{56A60AF3-5A44-4606-81F0-84FBFC47D141}" type="presParOf" srcId="{C1648374-51A5-44CF-9A1C-E3973632A417}" destId="{ACE6BCCB-DE48-44F6-AD1A-F1D3D3AAE72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D84E60-4738-4B00-89AF-052936A45EDC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8AA3BC-E037-44AF-920C-B92B8FBD7771}">
      <dgm:prSet phldrT="[Text]"/>
      <dgm:spPr/>
      <dgm:t>
        <a:bodyPr/>
        <a:lstStyle/>
        <a:p>
          <a:r>
            <a:rPr lang="en-US" dirty="0"/>
            <a:t>Functional Decomposition</a:t>
          </a:r>
        </a:p>
      </dgm:t>
    </dgm:pt>
    <dgm:pt modelId="{1E7261F8-E97B-444F-B8AD-6A0AD9F80E7F}" type="parTrans" cxnId="{77C2AD4E-44DB-458B-BCEA-B8B9634F14E2}">
      <dgm:prSet/>
      <dgm:spPr/>
      <dgm:t>
        <a:bodyPr/>
        <a:lstStyle/>
        <a:p>
          <a:endParaRPr lang="en-US"/>
        </a:p>
      </dgm:t>
    </dgm:pt>
    <dgm:pt modelId="{077F8D08-99BD-4DC5-AAA6-90D10EF661C5}" type="sibTrans" cxnId="{77C2AD4E-44DB-458B-BCEA-B8B9634F14E2}">
      <dgm:prSet/>
      <dgm:spPr/>
      <dgm:t>
        <a:bodyPr/>
        <a:lstStyle/>
        <a:p>
          <a:endParaRPr lang="en-US"/>
        </a:p>
      </dgm:t>
    </dgm:pt>
    <dgm:pt modelId="{DC3C7846-1E5A-4ED5-A3C9-58EC5EFF50F5}">
      <dgm:prSet phldrT="[Text]" custT="1"/>
      <dgm:spPr/>
      <dgm:t>
        <a:bodyPr/>
        <a:lstStyle/>
        <a:p>
          <a:r>
            <a:rPr lang="en-US" sz="1400" dirty="0"/>
            <a:t>Engine Mount</a:t>
          </a:r>
        </a:p>
      </dgm:t>
    </dgm:pt>
    <dgm:pt modelId="{8651334F-F75A-438A-B46C-678CFB05AE04}" type="parTrans" cxnId="{13662E44-A43E-4D90-B967-F0DE541D092E}">
      <dgm:prSet/>
      <dgm:spPr/>
      <dgm:t>
        <a:bodyPr/>
        <a:lstStyle/>
        <a:p>
          <a:endParaRPr lang="en-US"/>
        </a:p>
      </dgm:t>
    </dgm:pt>
    <dgm:pt modelId="{8B914C45-0C7A-48E9-A149-E04C80450465}" type="sibTrans" cxnId="{13662E44-A43E-4D90-B967-F0DE541D092E}">
      <dgm:prSet/>
      <dgm:spPr/>
      <dgm:t>
        <a:bodyPr/>
        <a:lstStyle/>
        <a:p>
          <a:endParaRPr lang="en-US"/>
        </a:p>
      </dgm:t>
    </dgm:pt>
    <dgm:pt modelId="{2086D610-8F6A-4F85-9725-984C058846C0}">
      <dgm:prSet phldrT="[Text]" custT="1"/>
      <dgm:spPr/>
      <dgm:t>
        <a:bodyPr/>
        <a:lstStyle/>
        <a:p>
          <a:r>
            <a:rPr lang="en-US" sz="1000" dirty="0"/>
            <a:t>Instrumentation</a:t>
          </a:r>
        </a:p>
      </dgm:t>
    </dgm:pt>
    <dgm:pt modelId="{4F4BF540-24D6-478C-A4E6-FA08C1BA03E3}" type="parTrans" cxnId="{90FBC4A4-D463-428A-9F60-E8E1C352A124}">
      <dgm:prSet/>
      <dgm:spPr/>
      <dgm:t>
        <a:bodyPr/>
        <a:lstStyle/>
        <a:p>
          <a:endParaRPr lang="en-US"/>
        </a:p>
      </dgm:t>
    </dgm:pt>
    <dgm:pt modelId="{870D92C0-5A4C-4EE4-928D-BCFCE1528EDB}" type="sibTrans" cxnId="{90FBC4A4-D463-428A-9F60-E8E1C352A124}">
      <dgm:prSet/>
      <dgm:spPr/>
      <dgm:t>
        <a:bodyPr/>
        <a:lstStyle/>
        <a:p>
          <a:endParaRPr lang="en-US"/>
        </a:p>
      </dgm:t>
    </dgm:pt>
    <dgm:pt modelId="{609C59EB-1707-4B97-99D8-4861FFBC6B5A}">
      <dgm:prSet phldrT="[Text]" custT="1"/>
      <dgm:spPr/>
      <dgm:t>
        <a:bodyPr/>
        <a:lstStyle/>
        <a:p>
          <a:r>
            <a:rPr lang="en-US" sz="1600" dirty="0"/>
            <a:t>Structure</a:t>
          </a:r>
        </a:p>
      </dgm:t>
    </dgm:pt>
    <dgm:pt modelId="{2677E91E-66A3-44EA-97E9-E6193488A38F}" type="parTrans" cxnId="{936D385A-277E-4E86-97DB-5432E692F2B0}">
      <dgm:prSet/>
      <dgm:spPr/>
      <dgm:t>
        <a:bodyPr/>
        <a:lstStyle/>
        <a:p>
          <a:endParaRPr lang="en-US"/>
        </a:p>
      </dgm:t>
    </dgm:pt>
    <dgm:pt modelId="{DDA653D2-6400-4C0C-B2D8-742F3A9DAE37}" type="sibTrans" cxnId="{936D385A-277E-4E86-97DB-5432E692F2B0}">
      <dgm:prSet/>
      <dgm:spPr/>
      <dgm:t>
        <a:bodyPr/>
        <a:lstStyle/>
        <a:p>
          <a:endParaRPr lang="en-US"/>
        </a:p>
      </dgm:t>
    </dgm:pt>
    <dgm:pt modelId="{B3E52B01-7AB3-4CED-B3FF-0698D73AA3FE}">
      <dgm:prSet phldrT="[Text]"/>
      <dgm:spPr/>
      <dgm:t>
        <a:bodyPr/>
        <a:lstStyle/>
        <a:p>
          <a:endParaRPr lang="en-US" dirty="0"/>
        </a:p>
      </dgm:t>
    </dgm:pt>
    <dgm:pt modelId="{4B9DE125-9FAC-4122-9B49-3C47662B897F}" type="parTrans" cxnId="{AFE6BA39-BA78-4286-97DA-8AE7FE7C8991}">
      <dgm:prSet/>
      <dgm:spPr/>
      <dgm:t>
        <a:bodyPr/>
        <a:lstStyle/>
        <a:p>
          <a:endParaRPr lang="en-US"/>
        </a:p>
      </dgm:t>
    </dgm:pt>
    <dgm:pt modelId="{F8DF8533-A194-45C2-A36F-D1312930D522}" type="sibTrans" cxnId="{AFE6BA39-BA78-4286-97DA-8AE7FE7C8991}">
      <dgm:prSet/>
      <dgm:spPr/>
      <dgm:t>
        <a:bodyPr/>
        <a:lstStyle/>
        <a:p>
          <a:endParaRPr lang="en-US"/>
        </a:p>
      </dgm:t>
    </dgm:pt>
    <dgm:pt modelId="{7455F533-DE74-4846-BF63-857E9363128A}" type="pres">
      <dgm:prSet presAssocID="{40D84E60-4738-4B00-89AF-052936A45ED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7BCF5CF-66C0-42C2-A8D3-106E1DE05CEC}" type="pres">
      <dgm:prSet presAssocID="{E58AA3BC-E037-44AF-920C-B92B8FBD7771}" presName="centerShape" presStyleLbl="node0" presStyleIdx="0" presStyleCnt="1"/>
      <dgm:spPr/>
      <dgm:t>
        <a:bodyPr/>
        <a:lstStyle/>
        <a:p>
          <a:endParaRPr lang="en-US"/>
        </a:p>
      </dgm:t>
    </dgm:pt>
    <dgm:pt modelId="{14B2F2BB-96AF-4EED-9B9C-8D166C5A73E6}" type="pres">
      <dgm:prSet presAssocID="{DC3C7846-1E5A-4ED5-A3C9-58EC5EFF50F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AC1750-925E-40A5-A76D-FA2CB7DBCD54}" type="pres">
      <dgm:prSet presAssocID="{DC3C7846-1E5A-4ED5-A3C9-58EC5EFF50F5}" presName="dummy" presStyleCnt="0"/>
      <dgm:spPr/>
    </dgm:pt>
    <dgm:pt modelId="{EA125A02-C903-4008-82CB-1B944F91110B}" type="pres">
      <dgm:prSet presAssocID="{8B914C45-0C7A-48E9-A149-E04C80450465}" presName="sibTrans" presStyleLbl="sibTrans2D1" presStyleIdx="0" presStyleCnt="3"/>
      <dgm:spPr/>
      <dgm:t>
        <a:bodyPr/>
        <a:lstStyle/>
        <a:p>
          <a:endParaRPr lang="en-US"/>
        </a:p>
      </dgm:t>
    </dgm:pt>
    <dgm:pt modelId="{9980D452-3642-4B84-8387-2D2D64FF3335}" type="pres">
      <dgm:prSet presAssocID="{2086D610-8F6A-4F85-9725-984C058846C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8D9BB5-96A5-40A7-B0D8-0133EDBB6820}" type="pres">
      <dgm:prSet presAssocID="{2086D610-8F6A-4F85-9725-984C058846C0}" presName="dummy" presStyleCnt="0"/>
      <dgm:spPr/>
    </dgm:pt>
    <dgm:pt modelId="{BB2E15BF-AF9D-4C37-8A9B-A920F4DEC9D8}" type="pres">
      <dgm:prSet presAssocID="{870D92C0-5A4C-4EE4-928D-BCFCE1528EDB}" presName="sibTrans" presStyleLbl="sibTrans2D1" presStyleIdx="1" presStyleCnt="3"/>
      <dgm:spPr/>
      <dgm:t>
        <a:bodyPr/>
        <a:lstStyle/>
        <a:p>
          <a:endParaRPr lang="en-US"/>
        </a:p>
      </dgm:t>
    </dgm:pt>
    <dgm:pt modelId="{D94C76E7-115B-414E-86AA-9501FD76F85F}" type="pres">
      <dgm:prSet presAssocID="{609C59EB-1707-4B97-99D8-4861FFBC6B5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01A58C-FEF2-4970-B2EC-32921C4C27D5}" type="pres">
      <dgm:prSet presAssocID="{609C59EB-1707-4B97-99D8-4861FFBC6B5A}" presName="dummy" presStyleCnt="0"/>
      <dgm:spPr/>
    </dgm:pt>
    <dgm:pt modelId="{0776518C-2F70-48BD-83F0-A1225615BA27}" type="pres">
      <dgm:prSet presAssocID="{DDA653D2-6400-4C0C-B2D8-742F3A9DAE37}" presName="sibTrans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B9D10D70-10D8-4024-9C3F-5819A35462DC}" type="presOf" srcId="{609C59EB-1707-4B97-99D8-4861FFBC6B5A}" destId="{D94C76E7-115B-414E-86AA-9501FD76F85F}" srcOrd="0" destOrd="0" presId="urn:microsoft.com/office/officeart/2005/8/layout/radial6"/>
    <dgm:cxn modelId="{97294A22-BCD4-484F-906D-EE0053D13632}" type="presOf" srcId="{DDA653D2-6400-4C0C-B2D8-742F3A9DAE37}" destId="{0776518C-2F70-48BD-83F0-A1225615BA27}" srcOrd="0" destOrd="0" presId="urn:microsoft.com/office/officeart/2005/8/layout/radial6"/>
    <dgm:cxn modelId="{90FBC4A4-D463-428A-9F60-E8E1C352A124}" srcId="{E58AA3BC-E037-44AF-920C-B92B8FBD7771}" destId="{2086D610-8F6A-4F85-9725-984C058846C0}" srcOrd="1" destOrd="0" parTransId="{4F4BF540-24D6-478C-A4E6-FA08C1BA03E3}" sibTransId="{870D92C0-5A4C-4EE4-928D-BCFCE1528EDB}"/>
    <dgm:cxn modelId="{936D385A-277E-4E86-97DB-5432E692F2B0}" srcId="{E58AA3BC-E037-44AF-920C-B92B8FBD7771}" destId="{609C59EB-1707-4B97-99D8-4861FFBC6B5A}" srcOrd="2" destOrd="0" parTransId="{2677E91E-66A3-44EA-97E9-E6193488A38F}" sibTransId="{DDA653D2-6400-4C0C-B2D8-742F3A9DAE37}"/>
    <dgm:cxn modelId="{A5F6DA0C-95A9-4D3F-9F0F-119847253585}" type="presOf" srcId="{40D84E60-4738-4B00-89AF-052936A45EDC}" destId="{7455F533-DE74-4846-BF63-857E9363128A}" srcOrd="0" destOrd="0" presId="urn:microsoft.com/office/officeart/2005/8/layout/radial6"/>
    <dgm:cxn modelId="{13662E44-A43E-4D90-B967-F0DE541D092E}" srcId="{E58AA3BC-E037-44AF-920C-B92B8FBD7771}" destId="{DC3C7846-1E5A-4ED5-A3C9-58EC5EFF50F5}" srcOrd="0" destOrd="0" parTransId="{8651334F-F75A-438A-B46C-678CFB05AE04}" sibTransId="{8B914C45-0C7A-48E9-A149-E04C80450465}"/>
    <dgm:cxn modelId="{AFE6BA39-BA78-4286-97DA-8AE7FE7C8991}" srcId="{40D84E60-4738-4B00-89AF-052936A45EDC}" destId="{B3E52B01-7AB3-4CED-B3FF-0698D73AA3FE}" srcOrd="1" destOrd="0" parTransId="{4B9DE125-9FAC-4122-9B49-3C47662B897F}" sibTransId="{F8DF8533-A194-45C2-A36F-D1312930D522}"/>
    <dgm:cxn modelId="{EBF01806-0011-43F0-BE21-D199E31CD79E}" type="presOf" srcId="{8B914C45-0C7A-48E9-A149-E04C80450465}" destId="{EA125A02-C903-4008-82CB-1B944F91110B}" srcOrd="0" destOrd="0" presId="urn:microsoft.com/office/officeart/2005/8/layout/radial6"/>
    <dgm:cxn modelId="{77C2AD4E-44DB-458B-BCEA-B8B9634F14E2}" srcId="{40D84E60-4738-4B00-89AF-052936A45EDC}" destId="{E58AA3BC-E037-44AF-920C-B92B8FBD7771}" srcOrd="0" destOrd="0" parTransId="{1E7261F8-E97B-444F-B8AD-6A0AD9F80E7F}" sibTransId="{077F8D08-99BD-4DC5-AAA6-90D10EF661C5}"/>
    <dgm:cxn modelId="{F52405E1-CF91-4BB0-BF2B-D9103BBD58E4}" type="presOf" srcId="{E58AA3BC-E037-44AF-920C-B92B8FBD7771}" destId="{C7BCF5CF-66C0-42C2-A8D3-106E1DE05CEC}" srcOrd="0" destOrd="0" presId="urn:microsoft.com/office/officeart/2005/8/layout/radial6"/>
    <dgm:cxn modelId="{1E28C1F3-D9DC-4465-9DC2-E730435C4B1C}" type="presOf" srcId="{DC3C7846-1E5A-4ED5-A3C9-58EC5EFF50F5}" destId="{14B2F2BB-96AF-4EED-9B9C-8D166C5A73E6}" srcOrd="0" destOrd="0" presId="urn:microsoft.com/office/officeart/2005/8/layout/radial6"/>
    <dgm:cxn modelId="{9E2B37CE-AA4D-433B-B447-8BB2533C50D4}" type="presOf" srcId="{2086D610-8F6A-4F85-9725-984C058846C0}" destId="{9980D452-3642-4B84-8387-2D2D64FF3335}" srcOrd="0" destOrd="0" presId="urn:microsoft.com/office/officeart/2005/8/layout/radial6"/>
    <dgm:cxn modelId="{627D22B0-19D6-4229-A20C-7E9889F0C53F}" type="presOf" srcId="{870D92C0-5A4C-4EE4-928D-BCFCE1528EDB}" destId="{BB2E15BF-AF9D-4C37-8A9B-A920F4DEC9D8}" srcOrd="0" destOrd="0" presId="urn:microsoft.com/office/officeart/2005/8/layout/radial6"/>
    <dgm:cxn modelId="{08B0019F-4C4F-497B-A620-40CF48F4A441}" type="presParOf" srcId="{7455F533-DE74-4846-BF63-857E9363128A}" destId="{C7BCF5CF-66C0-42C2-A8D3-106E1DE05CEC}" srcOrd="0" destOrd="0" presId="urn:microsoft.com/office/officeart/2005/8/layout/radial6"/>
    <dgm:cxn modelId="{0C4D8771-C2BA-4CD4-9F8F-5462065896D4}" type="presParOf" srcId="{7455F533-DE74-4846-BF63-857E9363128A}" destId="{14B2F2BB-96AF-4EED-9B9C-8D166C5A73E6}" srcOrd="1" destOrd="0" presId="urn:microsoft.com/office/officeart/2005/8/layout/radial6"/>
    <dgm:cxn modelId="{9E7110AE-E9D0-4C3D-AFDE-833077C79499}" type="presParOf" srcId="{7455F533-DE74-4846-BF63-857E9363128A}" destId="{78AC1750-925E-40A5-A76D-FA2CB7DBCD54}" srcOrd="2" destOrd="0" presId="urn:microsoft.com/office/officeart/2005/8/layout/radial6"/>
    <dgm:cxn modelId="{EF180960-4638-4018-97EB-4713BED10B2C}" type="presParOf" srcId="{7455F533-DE74-4846-BF63-857E9363128A}" destId="{EA125A02-C903-4008-82CB-1B944F91110B}" srcOrd="3" destOrd="0" presId="urn:microsoft.com/office/officeart/2005/8/layout/radial6"/>
    <dgm:cxn modelId="{A8D7235A-167B-44B2-B5E2-20727C9DF9A8}" type="presParOf" srcId="{7455F533-DE74-4846-BF63-857E9363128A}" destId="{9980D452-3642-4B84-8387-2D2D64FF3335}" srcOrd="4" destOrd="0" presId="urn:microsoft.com/office/officeart/2005/8/layout/radial6"/>
    <dgm:cxn modelId="{6D4B8F93-9412-480D-9D11-0A937F6E5FA3}" type="presParOf" srcId="{7455F533-DE74-4846-BF63-857E9363128A}" destId="{C28D9BB5-96A5-40A7-B0D8-0133EDBB6820}" srcOrd="5" destOrd="0" presId="urn:microsoft.com/office/officeart/2005/8/layout/radial6"/>
    <dgm:cxn modelId="{8CF5C815-6A76-446F-934A-5954ED2BA833}" type="presParOf" srcId="{7455F533-DE74-4846-BF63-857E9363128A}" destId="{BB2E15BF-AF9D-4C37-8A9B-A920F4DEC9D8}" srcOrd="6" destOrd="0" presId="urn:microsoft.com/office/officeart/2005/8/layout/radial6"/>
    <dgm:cxn modelId="{CECA9173-4CBB-4A8A-9673-1F9C51A7CEFB}" type="presParOf" srcId="{7455F533-DE74-4846-BF63-857E9363128A}" destId="{D94C76E7-115B-414E-86AA-9501FD76F85F}" srcOrd="7" destOrd="0" presId="urn:microsoft.com/office/officeart/2005/8/layout/radial6"/>
    <dgm:cxn modelId="{0EBAD345-A30A-4AE7-A649-69B92172E9F7}" type="presParOf" srcId="{7455F533-DE74-4846-BF63-857E9363128A}" destId="{8E01A58C-FEF2-4970-B2EC-32921C4C27D5}" srcOrd="8" destOrd="0" presId="urn:microsoft.com/office/officeart/2005/8/layout/radial6"/>
    <dgm:cxn modelId="{42E2935F-23BC-4200-ABF4-20C901D1C76E}" type="presParOf" srcId="{7455F533-DE74-4846-BF63-857E9363128A}" destId="{0776518C-2F70-48BD-83F0-A1225615BA27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D84E60-4738-4B00-89AF-052936A45EDC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8AA3BC-E037-44AF-920C-B92B8FBD7771}">
      <dgm:prSet phldrT="[Text]"/>
      <dgm:spPr/>
      <dgm:t>
        <a:bodyPr/>
        <a:lstStyle/>
        <a:p>
          <a:r>
            <a:rPr lang="en-US" dirty="0"/>
            <a:t>Functional Decomposition</a:t>
          </a:r>
        </a:p>
      </dgm:t>
    </dgm:pt>
    <dgm:pt modelId="{1E7261F8-E97B-444F-B8AD-6A0AD9F80E7F}" type="parTrans" cxnId="{77C2AD4E-44DB-458B-BCEA-B8B9634F14E2}">
      <dgm:prSet/>
      <dgm:spPr/>
      <dgm:t>
        <a:bodyPr/>
        <a:lstStyle/>
        <a:p>
          <a:endParaRPr lang="en-US"/>
        </a:p>
      </dgm:t>
    </dgm:pt>
    <dgm:pt modelId="{077F8D08-99BD-4DC5-AAA6-90D10EF661C5}" type="sibTrans" cxnId="{77C2AD4E-44DB-458B-BCEA-B8B9634F14E2}">
      <dgm:prSet/>
      <dgm:spPr/>
      <dgm:t>
        <a:bodyPr/>
        <a:lstStyle/>
        <a:p>
          <a:endParaRPr lang="en-US"/>
        </a:p>
      </dgm:t>
    </dgm:pt>
    <dgm:pt modelId="{DC3C7846-1E5A-4ED5-A3C9-58EC5EFF50F5}">
      <dgm:prSet phldrT="[Text]"/>
      <dgm:spPr/>
      <dgm:t>
        <a:bodyPr/>
        <a:lstStyle/>
        <a:p>
          <a:r>
            <a:rPr lang="en-US" dirty="0"/>
            <a:t>Engine Mount</a:t>
          </a:r>
        </a:p>
      </dgm:t>
    </dgm:pt>
    <dgm:pt modelId="{8651334F-F75A-438A-B46C-678CFB05AE04}" type="parTrans" cxnId="{13662E44-A43E-4D90-B967-F0DE541D092E}">
      <dgm:prSet/>
      <dgm:spPr/>
      <dgm:t>
        <a:bodyPr/>
        <a:lstStyle/>
        <a:p>
          <a:endParaRPr lang="en-US"/>
        </a:p>
      </dgm:t>
    </dgm:pt>
    <dgm:pt modelId="{8B914C45-0C7A-48E9-A149-E04C80450465}" type="sibTrans" cxnId="{13662E44-A43E-4D90-B967-F0DE541D092E}">
      <dgm:prSet/>
      <dgm:spPr/>
      <dgm:t>
        <a:bodyPr/>
        <a:lstStyle/>
        <a:p>
          <a:endParaRPr lang="en-US"/>
        </a:p>
      </dgm:t>
    </dgm:pt>
    <dgm:pt modelId="{2086D610-8F6A-4F85-9725-984C058846C0}">
      <dgm:prSet phldrT="[Text]"/>
      <dgm:spPr/>
      <dgm:t>
        <a:bodyPr/>
        <a:lstStyle/>
        <a:p>
          <a:r>
            <a:rPr lang="en-US" dirty="0"/>
            <a:t>Instrumentation</a:t>
          </a:r>
        </a:p>
      </dgm:t>
    </dgm:pt>
    <dgm:pt modelId="{4F4BF540-24D6-478C-A4E6-FA08C1BA03E3}" type="parTrans" cxnId="{90FBC4A4-D463-428A-9F60-E8E1C352A124}">
      <dgm:prSet/>
      <dgm:spPr/>
      <dgm:t>
        <a:bodyPr/>
        <a:lstStyle/>
        <a:p>
          <a:endParaRPr lang="en-US"/>
        </a:p>
      </dgm:t>
    </dgm:pt>
    <dgm:pt modelId="{870D92C0-5A4C-4EE4-928D-BCFCE1528EDB}" type="sibTrans" cxnId="{90FBC4A4-D463-428A-9F60-E8E1C352A124}">
      <dgm:prSet/>
      <dgm:spPr/>
      <dgm:t>
        <a:bodyPr/>
        <a:lstStyle/>
        <a:p>
          <a:endParaRPr lang="en-US"/>
        </a:p>
      </dgm:t>
    </dgm:pt>
    <dgm:pt modelId="{609C59EB-1707-4B97-99D8-4861FFBC6B5A}">
      <dgm:prSet phldrT="[Text]"/>
      <dgm:spPr/>
      <dgm:t>
        <a:bodyPr/>
        <a:lstStyle/>
        <a:p>
          <a:r>
            <a:rPr lang="en-US" dirty="0"/>
            <a:t>Structure</a:t>
          </a:r>
        </a:p>
      </dgm:t>
    </dgm:pt>
    <dgm:pt modelId="{2677E91E-66A3-44EA-97E9-E6193488A38F}" type="parTrans" cxnId="{936D385A-277E-4E86-97DB-5432E692F2B0}">
      <dgm:prSet/>
      <dgm:spPr/>
      <dgm:t>
        <a:bodyPr/>
        <a:lstStyle/>
        <a:p>
          <a:endParaRPr lang="en-US"/>
        </a:p>
      </dgm:t>
    </dgm:pt>
    <dgm:pt modelId="{DDA653D2-6400-4C0C-B2D8-742F3A9DAE37}" type="sibTrans" cxnId="{936D385A-277E-4E86-97DB-5432E692F2B0}">
      <dgm:prSet/>
      <dgm:spPr/>
      <dgm:t>
        <a:bodyPr/>
        <a:lstStyle/>
        <a:p>
          <a:endParaRPr lang="en-US"/>
        </a:p>
      </dgm:t>
    </dgm:pt>
    <dgm:pt modelId="{B3E52B01-7AB3-4CED-B3FF-0698D73AA3FE}">
      <dgm:prSet phldrT="[Text]"/>
      <dgm:spPr/>
      <dgm:t>
        <a:bodyPr/>
        <a:lstStyle/>
        <a:p>
          <a:endParaRPr lang="en-US" dirty="0"/>
        </a:p>
      </dgm:t>
    </dgm:pt>
    <dgm:pt modelId="{4B9DE125-9FAC-4122-9B49-3C47662B897F}" type="parTrans" cxnId="{AFE6BA39-BA78-4286-97DA-8AE7FE7C8991}">
      <dgm:prSet/>
      <dgm:spPr/>
      <dgm:t>
        <a:bodyPr/>
        <a:lstStyle/>
        <a:p>
          <a:endParaRPr lang="en-US"/>
        </a:p>
      </dgm:t>
    </dgm:pt>
    <dgm:pt modelId="{F8DF8533-A194-45C2-A36F-D1312930D522}" type="sibTrans" cxnId="{AFE6BA39-BA78-4286-97DA-8AE7FE7C8991}">
      <dgm:prSet/>
      <dgm:spPr/>
      <dgm:t>
        <a:bodyPr/>
        <a:lstStyle/>
        <a:p>
          <a:endParaRPr lang="en-US"/>
        </a:p>
      </dgm:t>
    </dgm:pt>
    <dgm:pt modelId="{7455F533-DE74-4846-BF63-857E9363128A}" type="pres">
      <dgm:prSet presAssocID="{40D84E60-4738-4B00-89AF-052936A45ED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7BCF5CF-66C0-42C2-A8D3-106E1DE05CEC}" type="pres">
      <dgm:prSet presAssocID="{E58AA3BC-E037-44AF-920C-B92B8FBD7771}" presName="centerShape" presStyleLbl="node0" presStyleIdx="0" presStyleCnt="1"/>
      <dgm:spPr/>
      <dgm:t>
        <a:bodyPr/>
        <a:lstStyle/>
        <a:p>
          <a:endParaRPr lang="en-US"/>
        </a:p>
      </dgm:t>
    </dgm:pt>
    <dgm:pt modelId="{14B2F2BB-96AF-4EED-9B9C-8D166C5A73E6}" type="pres">
      <dgm:prSet presAssocID="{DC3C7846-1E5A-4ED5-A3C9-58EC5EFF50F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AC1750-925E-40A5-A76D-FA2CB7DBCD54}" type="pres">
      <dgm:prSet presAssocID="{DC3C7846-1E5A-4ED5-A3C9-58EC5EFF50F5}" presName="dummy" presStyleCnt="0"/>
      <dgm:spPr/>
    </dgm:pt>
    <dgm:pt modelId="{EA125A02-C903-4008-82CB-1B944F91110B}" type="pres">
      <dgm:prSet presAssocID="{8B914C45-0C7A-48E9-A149-E04C80450465}" presName="sibTrans" presStyleLbl="sibTrans2D1" presStyleIdx="0" presStyleCnt="3"/>
      <dgm:spPr/>
      <dgm:t>
        <a:bodyPr/>
        <a:lstStyle/>
        <a:p>
          <a:endParaRPr lang="en-US"/>
        </a:p>
      </dgm:t>
    </dgm:pt>
    <dgm:pt modelId="{9980D452-3642-4B84-8387-2D2D64FF3335}" type="pres">
      <dgm:prSet presAssocID="{2086D610-8F6A-4F85-9725-984C058846C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8D9BB5-96A5-40A7-B0D8-0133EDBB6820}" type="pres">
      <dgm:prSet presAssocID="{2086D610-8F6A-4F85-9725-984C058846C0}" presName="dummy" presStyleCnt="0"/>
      <dgm:spPr/>
    </dgm:pt>
    <dgm:pt modelId="{BB2E15BF-AF9D-4C37-8A9B-A920F4DEC9D8}" type="pres">
      <dgm:prSet presAssocID="{870D92C0-5A4C-4EE4-928D-BCFCE1528EDB}" presName="sibTrans" presStyleLbl="sibTrans2D1" presStyleIdx="1" presStyleCnt="3"/>
      <dgm:spPr/>
      <dgm:t>
        <a:bodyPr/>
        <a:lstStyle/>
        <a:p>
          <a:endParaRPr lang="en-US"/>
        </a:p>
      </dgm:t>
    </dgm:pt>
    <dgm:pt modelId="{D94C76E7-115B-414E-86AA-9501FD76F85F}" type="pres">
      <dgm:prSet presAssocID="{609C59EB-1707-4B97-99D8-4861FFBC6B5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01A58C-FEF2-4970-B2EC-32921C4C27D5}" type="pres">
      <dgm:prSet presAssocID="{609C59EB-1707-4B97-99D8-4861FFBC6B5A}" presName="dummy" presStyleCnt="0"/>
      <dgm:spPr/>
    </dgm:pt>
    <dgm:pt modelId="{0776518C-2F70-48BD-83F0-A1225615BA27}" type="pres">
      <dgm:prSet presAssocID="{DDA653D2-6400-4C0C-B2D8-742F3A9DAE37}" presName="sibTrans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5F30B479-19DF-4C17-BB20-ED6BBD06D71B}" type="presOf" srcId="{609C59EB-1707-4B97-99D8-4861FFBC6B5A}" destId="{D94C76E7-115B-414E-86AA-9501FD76F85F}" srcOrd="0" destOrd="0" presId="urn:microsoft.com/office/officeart/2005/8/layout/radial6"/>
    <dgm:cxn modelId="{0AA24433-E6F5-4B85-8FF6-FE6B731338A7}" type="presOf" srcId="{870D92C0-5A4C-4EE4-928D-BCFCE1528EDB}" destId="{BB2E15BF-AF9D-4C37-8A9B-A920F4DEC9D8}" srcOrd="0" destOrd="0" presId="urn:microsoft.com/office/officeart/2005/8/layout/radial6"/>
    <dgm:cxn modelId="{90FBC4A4-D463-428A-9F60-E8E1C352A124}" srcId="{E58AA3BC-E037-44AF-920C-B92B8FBD7771}" destId="{2086D610-8F6A-4F85-9725-984C058846C0}" srcOrd="1" destOrd="0" parTransId="{4F4BF540-24D6-478C-A4E6-FA08C1BA03E3}" sibTransId="{870D92C0-5A4C-4EE4-928D-BCFCE1528EDB}"/>
    <dgm:cxn modelId="{936D385A-277E-4E86-97DB-5432E692F2B0}" srcId="{E58AA3BC-E037-44AF-920C-B92B8FBD7771}" destId="{609C59EB-1707-4B97-99D8-4861FFBC6B5A}" srcOrd="2" destOrd="0" parTransId="{2677E91E-66A3-44EA-97E9-E6193488A38F}" sibTransId="{DDA653D2-6400-4C0C-B2D8-742F3A9DAE37}"/>
    <dgm:cxn modelId="{13662E44-A43E-4D90-B967-F0DE541D092E}" srcId="{E58AA3BC-E037-44AF-920C-B92B8FBD7771}" destId="{DC3C7846-1E5A-4ED5-A3C9-58EC5EFF50F5}" srcOrd="0" destOrd="0" parTransId="{8651334F-F75A-438A-B46C-678CFB05AE04}" sibTransId="{8B914C45-0C7A-48E9-A149-E04C80450465}"/>
    <dgm:cxn modelId="{F46925D0-1696-443D-BBD8-9630E95A1E9E}" type="presOf" srcId="{40D84E60-4738-4B00-89AF-052936A45EDC}" destId="{7455F533-DE74-4846-BF63-857E9363128A}" srcOrd="0" destOrd="0" presId="urn:microsoft.com/office/officeart/2005/8/layout/radial6"/>
    <dgm:cxn modelId="{F57D064B-88BC-4FF5-BA79-321F8AF6CD8C}" type="presOf" srcId="{2086D610-8F6A-4F85-9725-984C058846C0}" destId="{9980D452-3642-4B84-8387-2D2D64FF3335}" srcOrd="0" destOrd="0" presId="urn:microsoft.com/office/officeart/2005/8/layout/radial6"/>
    <dgm:cxn modelId="{AFE6BA39-BA78-4286-97DA-8AE7FE7C8991}" srcId="{40D84E60-4738-4B00-89AF-052936A45EDC}" destId="{B3E52B01-7AB3-4CED-B3FF-0698D73AA3FE}" srcOrd="1" destOrd="0" parTransId="{4B9DE125-9FAC-4122-9B49-3C47662B897F}" sibTransId="{F8DF8533-A194-45C2-A36F-D1312930D522}"/>
    <dgm:cxn modelId="{717C5326-8725-4292-8B28-048BCEE92A90}" type="presOf" srcId="{E58AA3BC-E037-44AF-920C-B92B8FBD7771}" destId="{C7BCF5CF-66C0-42C2-A8D3-106E1DE05CEC}" srcOrd="0" destOrd="0" presId="urn:microsoft.com/office/officeart/2005/8/layout/radial6"/>
    <dgm:cxn modelId="{184D21BD-9560-4265-AAE7-E10495C83319}" type="presOf" srcId="{DC3C7846-1E5A-4ED5-A3C9-58EC5EFF50F5}" destId="{14B2F2BB-96AF-4EED-9B9C-8D166C5A73E6}" srcOrd="0" destOrd="0" presId="urn:microsoft.com/office/officeart/2005/8/layout/radial6"/>
    <dgm:cxn modelId="{6A5FE8E2-5F46-45B7-8A79-8A89E0A21A72}" type="presOf" srcId="{DDA653D2-6400-4C0C-B2D8-742F3A9DAE37}" destId="{0776518C-2F70-48BD-83F0-A1225615BA27}" srcOrd="0" destOrd="0" presId="urn:microsoft.com/office/officeart/2005/8/layout/radial6"/>
    <dgm:cxn modelId="{981AE0D2-62E5-4DB8-A083-DD6B761E19DA}" type="presOf" srcId="{8B914C45-0C7A-48E9-A149-E04C80450465}" destId="{EA125A02-C903-4008-82CB-1B944F91110B}" srcOrd="0" destOrd="0" presId="urn:microsoft.com/office/officeart/2005/8/layout/radial6"/>
    <dgm:cxn modelId="{77C2AD4E-44DB-458B-BCEA-B8B9634F14E2}" srcId="{40D84E60-4738-4B00-89AF-052936A45EDC}" destId="{E58AA3BC-E037-44AF-920C-B92B8FBD7771}" srcOrd="0" destOrd="0" parTransId="{1E7261F8-E97B-444F-B8AD-6A0AD9F80E7F}" sibTransId="{077F8D08-99BD-4DC5-AAA6-90D10EF661C5}"/>
    <dgm:cxn modelId="{440A25F1-96CB-4EF5-A625-F72E64DD8E3D}" type="presParOf" srcId="{7455F533-DE74-4846-BF63-857E9363128A}" destId="{C7BCF5CF-66C0-42C2-A8D3-106E1DE05CEC}" srcOrd="0" destOrd="0" presId="urn:microsoft.com/office/officeart/2005/8/layout/radial6"/>
    <dgm:cxn modelId="{051D4F77-0C45-4525-9AF9-15B6EB56C25F}" type="presParOf" srcId="{7455F533-DE74-4846-BF63-857E9363128A}" destId="{14B2F2BB-96AF-4EED-9B9C-8D166C5A73E6}" srcOrd="1" destOrd="0" presId="urn:microsoft.com/office/officeart/2005/8/layout/radial6"/>
    <dgm:cxn modelId="{E9C2CD94-9E41-4BB5-A370-26A1BFD15EF8}" type="presParOf" srcId="{7455F533-DE74-4846-BF63-857E9363128A}" destId="{78AC1750-925E-40A5-A76D-FA2CB7DBCD54}" srcOrd="2" destOrd="0" presId="urn:microsoft.com/office/officeart/2005/8/layout/radial6"/>
    <dgm:cxn modelId="{89BE481F-F834-43C3-BF82-70CC419D2402}" type="presParOf" srcId="{7455F533-DE74-4846-BF63-857E9363128A}" destId="{EA125A02-C903-4008-82CB-1B944F91110B}" srcOrd="3" destOrd="0" presId="urn:microsoft.com/office/officeart/2005/8/layout/radial6"/>
    <dgm:cxn modelId="{E6C297C2-F574-42E0-9D96-B9BB0AB3FAA0}" type="presParOf" srcId="{7455F533-DE74-4846-BF63-857E9363128A}" destId="{9980D452-3642-4B84-8387-2D2D64FF3335}" srcOrd="4" destOrd="0" presId="urn:microsoft.com/office/officeart/2005/8/layout/radial6"/>
    <dgm:cxn modelId="{FAF75896-E70A-4B18-9D2B-280EA89F3D94}" type="presParOf" srcId="{7455F533-DE74-4846-BF63-857E9363128A}" destId="{C28D9BB5-96A5-40A7-B0D8-0133EDBB6820}" srcOrd="5" destOrd="0" presId="urn:microsoft.com/office/officeart/2005/8/layout/radial6"/>
    <dgm:cxn modelId="{6A615936-F0B3-48AA-BDEC-867934EDA5A5}" type="presParOf" srcId="{7455F533-DE74-4846-BF63-857E9363128A}" destId="{BB2E15BF-AF9D-4C37-8A9B-A920F4DEC9D8}" srcOrd="6" destOrd="0" presId="urn:microsoft.com/office/officeart/2005/8/layout/radial6"/>
    <dgm:cxn modelId="{811E8628-3099-41A3-963C-CA0B9E6F81F0}" type="presParOf" srcId="{7455F533-DE74-4846-BF63-857E9363128A}" destId="{D94C76E7-115B-414E-86AA-9501FD76F85F}" srcOrd="7" destOrd="0" presId="urn:microsoft.com/office/officeart/2005/8/layout/radial6"/>
    <dgm:cxn modelId="{DAE3CBFC-2A1D-42DE-A641-2F04C75168F1}" type="presParOf" srcId="{7455F533-DE74-4846-BF63-857E9363128A}" destId="{8E01A58C-FEF2-4970-B2EC-32921C4C27D5}" srcOrd="8" destOrd="0" presId="urn:microsoft.com/office/officeart/2005/8/layout/radial6"/>
    <dgm:cxn modelId="{09DFD356-E63F-4690-8EEB-425A0A2E6919}" type="presParOf" srcId="{7455F533-DE74-4846-BF63-857E9363128A}" destId="{0776518C-2F70-48BD-83F0-A1225615BA27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B9ED91B-CCE3-40DB-811F-7F768E14DEB2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55B7DC-2964-47CF-B101-BC5597D11ED2}">
      <dgm:prSet/>
      <dgm:spPr/>
      <dgm:t>
        <a:bodyPr/>
        <a:lstStyle/>
        <a:p>
          <a:pPr rtl="0"/>
          <a:r>
            <a:rPr lang="en-US" smtClean="0"/>
            <a:t>Vibration</a:t>
          </a:r>
          <a:endParaRPr lang="en-US"/>
        </a:p>
      </dgm:t>
    </dgm:pt>
    <dgm:pt modelId="{1FE865FF-C2C9-4977-9DEC-542D47D15137}" type="parTrans" cxnId="{59F4F334-039F-478B-9A83-4F284DF78D8F}">
      <dgm:prSet/>
      <dgm:spPr/>
      <dgm:t>
        <a:bodyPr/>
        <a:lstStyle/>
        <a:p>
          <a:endParaRPr lang="en-US"/>
        </a:p>
      </dgm:t>
    </dgm:pt>
    <dgm:pt modelId="{6C479720-29D6-4EF5-9034-8CFA4FFAB978}" type="sibTrans" cxnId="{59F4F334-039F-478B-9A83-4F284DF78D8F}">
      <dgm:prSet/>
      <dgm:spPr/>
      <dgm:t>
        <a:bodyPr/>
        <a:lstStyle/>
        <a:p>
          <a:endParaRPr lang="en-US"/>
        </a:p>
      </dgm:t>
    </dgm:pt>
    <dgm:pt modelId="{BD8C1ED3-6E44-4379-9978-45E24969652B}">
      <dgm:prSet/>
      <dgm:spPr/>
      <dgm:t>
        <a:bodyPr/>
        <a:lstStyle/>
        <a:p>
          <a:pPr rtl="0"/>
          <a:r>
            <a:rPr lang="en-US" dirty="0" smtClean="0"/>
            <a:t>Deflection</a:t>
          </a:r>
          <a:endParaRPr lang="en-US" dirty="0"/>
        </a:p>
      </dgm:t>
    </dgm:pt>
    <dgm:pt modelId="{32A6D818-BFCE-4F58-8AED-6E3425C76F93}" type="parTrans" cxnId="{9AB43D87-F4D5-429A-A494-7EBB7C014253}">
      <dgm:prSet/>
      <dgm:spPr/>
      <dgm:t>
        <a:bodyPr/>
        <a:lstStyle/>
        <a:p>
          <a:endParaRPr lang="en-US"/>
        </a:p>
      </dgm:t>
    </dgm:pt>
    <dgm:pt modelId="{4888548A-6DAA-4793-9405-FFCF29A3472F}" type="sibTrans" cxnId="{9AB43D87-F4D5-429A-A494-7EBB7C014253}">
      <dgm:prSet/>
      <dgm:spPr/>
      <dgm:t>
        <a:bodyPr/>
        <a:lstStyle/>
        <a:p>
          <a:endParaRPr lang="en-US"/>
        </a:p>
      </dgm:t>
    </dgm:pt>
    <dgm:pt modelId="{119D1DB1-294C-4AE0-8C12-70BF39676389}">
      <dgm:prSet/>
      <dgm:spPr/>
      <dgm:t>
        <a:bodyPr/>
        <a:lstStyle/>
        <a:p>
          <a:pPr rtl="0"/>
          <a:r>
            <a:rPr lang="en-US" dirty="0" smtClean="0"/>
            <a:t>Total System Precision</a:t>
          </a:r>
          <a:endParaRPr lang="en-US" dirty="0"/>
        </a:p>
      </dgm:t>
    </dgm:pt>
    <dgm:pt modelId="{511E8119-FBAE-4714-A453-F7AE92A0C373}" type="parTrans" cxnId="{6E0E4CCF-DA3C-4970-BF8F-213C580F6C28}">
      <dgm:prSet/>
      <dgm:spPr/>
      <dgm:t>
        <a:bodyPr/>
        <a:lstStyle/>
        <a:p>
          <a:endParaRPr lang="en-US"/>
        </a:p>
      </dgm:t>
    </dgm:pt>
    <dgm:pt modelId="{1E5E7D12-F01F-422F-859D-8E204BDE5BE9}" type="sibTrans" cxnId="{6E0E4CCF-DA3C-4970-BF8F-213C580F6C28}">
      <dgm:prSet/>
      <dgm:spPr/>
      <dgm:t>
        <a:bodyPr/>
        <a:lstStyle/>
        <a:p>
          <a:endParaRPr lang="en-US"/>
        </a:p>
      </dgm:t>
    </dgm:pt>
    <dgm:pt modelId="{9650553F-F6DB-4730-8182-C29A6F4E6DB7}">
      <dgm:prSet/>
      <dgm:spPr/>
      <dgm:t>
        <a:bodyPr/>
        <a:lstStyle/>
        <a:p>
          <a:pPr rtl="0"/>
          <a:r>
            <a:rPr lang="en-US" dirty="0" smtClean="0"/>
            <a:t>Static </a:t>
          </a:r>
          <a:endParaRPr lang="en-US" dirty="0"/>
        </a:p>
      </dgm:t>
    </dgm:pt>
    <dgm:pt modelId="{9D8EF3FF-7FDC-40C0-8281-1E2FBDB4054A}" type="parTrans" cxnId="{2BC0BEBB-5B64-4CAD-8F59-4B45547FA063}">
      <dgm:prSet/>
      <dgm:spPr/>
      <dgm:t>
        <a:bodyPr/>
        <a:lstStyle/>
        <a:p>
          <a:endParaRPr lang="en-US"/>
        </a:p>
      </dgm:t>
    </dgm:pt>
    <dgm:pt modelId="{25CE905F-1313-4410-9F05-75BBABAC7858}" type="sibTrans" cxnId="{2BC0BEBB-5B64-4CAD-8F59-4B45547FA063}">
      <dgm:prSet/>
      <dgm:spPr/>
      <dgm:t>
        <a:bodyPr/>
        <a:lstStyle/>
        <a:p>
          <a:endParaRPr lang="en-US"/>
        </a:p>
      </dgm:t>
    </dgm:pt>
    <dgm:pt modelId="{8FD305C4-7A15-495B-98A7-EAED8AD80899}" type="pres">
      <dgm:prSet presAssocID="{2B9ED91B-CCE3-40DB-811F-7F768E14DEB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11B32C9-3E4F-46DC-AF1C-EA1928E173EB}" type="pres">
      <dgm:prSet presAssocID="{3055B7DC-2964-47CF-B101-BC5597D11ED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821322-1D5A-434C-A800-730F5269C091}" type="pres">
      <dgm:prSet presAssocID="{6C479720-29D6-4EF5-9034-8CFA4FFAB978}" presName="sibTrans" presStyleCnt="0"/>
      <dgm:spPr/>
    </dgm:pt>
    <dgm:pt modelId="{A611944F-F036-4503-82E8-32E4ED4099DB}" type="pres">
      <dgm:prSet presAssocID="{BD8C1ED3-6E44-4379-9978-45E24969652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ACC523-4B2C-4437-A10F-44EBF6435BC2}" type="pres">
      <dgm:prSet presAssocID="{4888548A-6DAA-4793-9405-FFCF29A3472F}" presName="sibTrans" presStyleCnt="0"/>
      <dgm:spPr/>
    </dgm:pt>
    <dgm:pt modelId="{75680F6E-C906-4734-92F9-A6C353B28470}" type="pres">
      <dgm:prSet presAssocID="{119D1DB1-294C-4AE0-8C12-70BF3967638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E9F091-A8B6-4FC3-AFF9-BEAC68402F65}" type="pres">
      <dgm:prSet presAssocID="{1E5E7D12-F01F-422F-859D-8E204BDE5BE9}" presName="sibTrans" presStyleCnt="0"/>
      <dgm:spPr/>
    </dgm:pt>
    <dgm:pt modelId="{602057BF-C0E0-4047-AFA4-D6D27B76CB56}" type="pres">
      <dgm:prSet presAssocID="{9650553F-F6DB-4730-8182-C29A6F4E6DB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EDABF6-2209-411F-BD4F-07A56E121072}" type="presOf" srcId="{9650553F-F6DB-4730-8182-C29A6F4E6DB7}" destId="{602057BF-C0E0-4047-AFA4-D6D27B76CB56}" srcOrd="0" destOrd="0" presId="urn:microsoft.com/office/officeart/2005/8/layout/hList6"/>
    <dgm:cxn modelId="{26FC018F-A1F2-4115-83E0-856727D0C60E}" type="presOf" srcId="{BD8C1ED3-6E44-4379-9978-45E24969652B}" destId="{A611944F-F036-4503-82E8-32E4ED4099DB}" srcOrd="0" destOrd="0" presId="urn:microsoft.com/office/officeart/2005/8/layout/hList6"/>
    <dgm:cxn modelId="{49DA3110-53CC-4C81-AA13-EEF7C18D3E2E}" type="presOf" srcId="{119D1DB1-294C-4AE0-8C12-70BF39676389}" destId="{75680F6E-C906-4734-92F9-A6C353B28470}" srcOrd="0" destOrd="0" presId="urn:microsoft.com/office/officeart/2005/8/layout/hList6"/>
    <dgm:cxn modelId="{9AB43D87-F4D5-429A-A494-7EBB7C014253}" srcId="{2B9ED91B-CCE3-40DB-811F-7F768E14DEB2}" destId="{BD8C1ED3-6E44-4379-9978-45E24969652B}" srcOrd="1" destOrd="0" parTransId="{32A6D818-BFCE-4F58-8AED-6E3425C76F93}" sibTransId="{4888548A-6DAA-4793-9405-FFCF29A3472F}"/>
    <dgm:cxn modelId="{F2C34320-1F46-4F63-9913-6D6E355A9E08}" type="presOf" srcId="{3055B7DC-2964-47CF-B101-BC5597D11ED2}" destId="{411B32C9-3E4F-46DC-AF1C-EA1928E173EB}" srcOrd="0" destOrd="0" presId="urn:microsoft.com/office/officeart/2005/8/layout/hList6"/>
    <dgm:cxn modelId="{59F4F334-039F-478B-9A83-4F284DF78D8F}" srcId="{2B9ED91B-CCE3-40DB-811F-7F768E14DEB2}" destId="{3055B7DC-2964-47CF-B101-BC5597D11ED2}" srcOrd="0" destOrd="0" parTransId="{1FE865FF-C2C9-4977-9DEC-542D47D15137}" sibTransId="{6C479720-29D6-4EF5-9034-8CFA4FFAB978}"/>
    <dgm:cxn modelId="{2BC0BEBB-5B64-4CAD-8F59-4B45547FA063}" srcId="{2B9ED91B-CCE3-40DB-811F-7F768E14DEB2}" destId="{9650553F-F6DB-4730-8182-C29A6F4E6DB7}" srcOrd="3" destOrd="0" parTransId="{9D8EF3FF-7FDC-40C0-8281-1E2FBDB4054A}" sibTransId="{25CE905F-1313-4410-9F05-75BBABAC7858}"/>
    <dgm:cxn modelId="{A8767E3B-049D-4D90-9BA8-A8709F5C70E1}" type="presOf" srcId="{2B9ED91B-CCE3-40DB-811F-7F768E14DEB2}" destId="{8FD305C4-7A15-495B-98A7-EAED8AD80899}" srcOrd="0" destOrd="0" presId="urn:microsoft.com/office/officeart/2005/8/layout/hList6"/>
    <dgm:cxn modelId="{6E0E4CCF-DA3C-4970-BF8F-213C580F6C28}" srcId="{2B9ED91B-CCE3-40DB-811F-7F768E14DEB2}" destId="{119D1DB1-294C-4AE0-8C12-70BF39676389}" srcOrd="2" destOrd="0" parTransId="{511E8119-FBAE-4714-A453-F7AE92A0C373}" sibTransId="{1E5E7D12-F01F-422F-859D-8E204BDE5BE9}"/>
    <dgm:cxn modelId="{B2CAEA12-A4D9-46A4-9C88-A424B330A55C}" type="presParOf" srcId="{8FD305C4-7A15-495B-98A7-EAED8AD80899}" destId="{411B32C9-3E4F-46DC-AF1C-EA1928E173EB}" srcOrd="0" destOrd="0" presId="urn:microsoft.com/office/officeart/2005/8/layout/hList6"/>
    <dgm:cxn modelId="{4AA18AAB-5CFB-48BE-B9E7-0290E93F6E44}" type="presParOf" srcId="{8FD305C4-7A15-495B-98A7-EAED8AD80899}" destId="{1E821322-1D5A-434C-A800-730F5269C091}" srcOrd="1" destOrd="0" presId="urn:microsoft.com/office/officeart/2005/8/layout/hList6"/>
    <dgm:cxn modelId="{252B7ADC-7F8F-47AC-9587-BB7D2E88027C}" type="presParOf" srcId="{8FD305C4-7A15-495B-98A7-EAED8AD80899}" destId="{A611944F-F036-4503-82E8-32E4ED4099DB}" srcOrd="2" destOrd="0" presId="urn:microsoft.com/office/officeart/2005/8/layout/hList6"/>
    <dgm:cxn modelId="{92FBC750-0060-4240-9524-1B86D3910E3C}" type="presParOf" srcId="{8FD305C4-7A15-495B-98A7-EAED8AD80899}" destId="{12ACC523-4B2C-4437-A10F-44EBF6435BC2}" srcOrd="3" destOrd="0" presId="urn:microsoft.com/office/officeart/2005/8/layout/hList6"/>
    <dgm:cxn modelId="{BA9502F4-6E38-46A5-AE54-F69401948298}" type="presParOf" srcId="{8FD305C4-7A15-495B-98A7-EAED8AD80899}" destId="{75680F6E-C906-4734-92F9-A6C353B28470}" srcOrd="4" destOrd="0" presId="urn:microsoft.com/office/officeart/2005/8/layout/hList6"/>
    <dgm:cxn modelId="{A69D6C29-7887-4D63-8A8C-66FCC6AAA696}" type="presParOf" srcId="{8FD305C4-7A15-495B-98A7-EAED8AD80899}" destId="{A3E9F091-A8B6-4FC3-AFF9-BEAC68402F65}" srcOrd="5" destOrd="0" presId="urn:microsoft.com/office/officeart/2005/8/layout/hList6"/>
    <dgm:cxn modelId="{DE4D83E9-8488-41F0-9D9D-B972F296B1D0}" type="presParOf" srcId="{8FD305C4-7A15-495B-98A7-EAED8AD80899}" destId="{602057BF-C0E0-4047-AFA4-D6D27B76CB56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A5A20B2-75DE-413A-B176-7268C74840E2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CE23A33-EF21-4D97-AA4A-7D5D6B6DE236}">
      <dgm:prSet/>
      <dgm:spPr/>
      <dgm:t>
        <a:bodyPr/>
        <a:lstStyle/>
        <a:p>
          <a:pPr rtl="0"/>
          <a:r>
            <a:rPr lang="en-US" smtClean="0"/>
            <a:t>Bill of Materials</a:t>
          </a:r>
          <a:endParaRPr lang="en-US"/>
        </a:p>
      </dgm:t>
    </dgm:pt>
    <dgm:pt modelId="{F9F53B6C-D0CB-472F-ADE3-5B5FCADADAED}" type="parTrans" cxnId="{6AE75319-D15C-45A5-A406-E8080B4263B2}">
      <dgm:prSet/>
      <dgm:spPr/>
      <dgm:t>
        <a:bodyPr/>
        <a:lstStyle/>
        <a:p>
          <a:endParaRPr lang="en-US"/>
        </a:p>
      </dgm:t>
    </dgm:pt>
    <dgm:pt modelId="{9117C447-8ED7-44F1-ACB4-CD24B2FFDEBA}" type="sibTrans" cxnId="{6AE75319-D15C-45A5-A406-E8080B4263B2}">
      <dgm:prSet/>
      <dgm:spPr/>
      <dgm:t>
        <a:bodyPr/>
        <a:lstStyle/>
        <a:p>
          <a:endParaRPr lang="en-US"/>
        </a:p>
      </dgm:t>
    </dgm:pt>
    <dgm:pt modelId="{E3E7639B-9329-459F-BE65-6C7C98F3CAA3}">
      <dgm:prSet/>
      <dgm:spPr/>
      <dgm:t>
        <a:bodyPr/>
        <a:lstStyle/>
        <a:p>
          <a:pPr rtl="0"/>
          <a:r>
            <a:rPr lang="en-US" smtClean="0"/>
            <a:t>Prototype Cost</a:t>
          </a:r>
          <a:endParaRPr lang="en-US"/>
        </a:p>
      </dgm:t>
    </dgm:pt>
    <dgm:pt modelId="{9CCB3124-2644-4904-AC47-F631A6D1BED6}" type="parTrans" cxnId="{204DC9ED-54D1-4EC4-8051-17D4CB70AA90}">
      <dgm:prSet/>
      <dgm:spPr/>
      <dgm:t>
        <a:bodyPr/>
        <a:lstStyle/>
        <a:p>
          <a:endParaRPr lang="en-US"/>
        </a:p>
      </dgm:t>
    </dgm:pt>
    <dgm:pt modelId="{EBC783CD-C1D5-494B-B19C-0BBCF35AE030}" type="sibTrans" cxnId="{204DC9ED-54D1-4EC4-8051-17D4CB70AA90}">
      <dgm:prSet/>
      <dgm:spPr/>
      <dgm:t>
        <a:bodyPr/>
        <a:lstStyle/>
        <a:p>
          <a:endParaRPr lang="en-US"/>
        </a:p>
      </dgm:t>
    </dgm:pt>
    <dgm:pt modelId="{22B3D65B-AB38-45FD-ABCE-C7EEB435D52E}">
      <dgm:prSet/>
      <dgm:spPr/>
      <dgm:t>
        <a:bodyPr/>
        <a:lstStyle/>
        <a:p>
          <a:pPr rtl="0"/>
          <a:r>
            <a:rPr lang="en-US" smtClean="0"/>
            <a:t>Production Cost</a:t>
          </a:r>
          <a:endParaRPr lang="en-US"/>
        </a:p>
      </dgm:t>
    </dgm:pt>
    <dgm:pt modelId="{169D7A16-0589-4983-9256-5B60893FE3E2}" type="parTrans" cxnId="{B3012744-DBF2-4D31-ACC6-9C3DFE756E4F}">
      <dgm:prSet/>
      <dgm:spPr/>
      <dgm:t>
        <a:bodyPr/>
        <a:lstStyle/>
        <a:p>
          <a:endParaRPr lang="en-US"/>
        </a:p>
      </dgm:t>
    </dgm:pt>
    <dgm:pt modelId="{DE2A3F5D-032E-4187-89AC-162FA893E505}" type="sibTrans" cxnId="{B3012744-DBF2-4D31-ACC6-9C3DFE756E4F}">
      <dgm:prSet/>
      <dgm:spPr/>
      <dgm:t>
        <a:bodyPr/>
        <a:lstStyle/>
        <a:p>
          <a:endParaRPr lang="en-US"/>
        </a:p>
      </dgm:t>
    </dgm:pt>
    <dgm:pt modelId="{2E9A5EA2-46E5-4883-8B5B-C2982D639AE8}">
      <dgm:prSet/>
      <dgm:spPr/>
      <dgm:t>
        <a:bodyPr/>
        <a:lstStyle/>
        <a:p>
          <a:pPr rtl="0"/>
          <a:r>
            <a:rPr lang="en-US" smtClean="0"/>
            <a:t>Retail Price</a:t>
          </a:r>
          <a:endParaRPr lang="en-US"/>
        </a:p>
      </dgm:t>
    </dgm:pt>
    <dgm:pt modelId="{86B4DC27-F7B4-47E4-9BA7-6DF53182B1AD}" type="parTrans" cxnId="{259C3080-2149-4414-A164-61B2544DC71E}">
      <dgm:prSet/>
      <dgm:spPr/>
      <dgm:t>
        <a:bodyPr/>
        <a:lstStyle/>
        <a:p>
          <a:endParaRPr lang="en-US"/>
        </a:p>
      </dgm:t>
    </dgm:pt>
    <dgm:pt modelId="{0E5AE34B-BC4B-40BA-8413-8CF20BA9A7DA}" type="sibTrans" cxnId="{259C3080-2149-4414-A164-61B2544DC71E}">
      <dgm:prSet/>
      <dgm:spPr/>
      <dgm:t>
        <a:bodyPr/>
        <a:lstStyle/>
        <a:p>
          <a:endParaRPr lang="en-US"/>
        </a:p>
      </dgm:t>
    </dgm:pt>
    <dgm:pt modelId="{D12A4887-ABC7-4A13-A8EA-E3D5501EB5D7}" type="pres">
      <dgm:prSet presAssocID="{DA5A20B2-75DE-413A-B176-7268C74840E2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C4864993-D67A-4D1B-9B00-2D74A1C5184A}" type="pres">
      <dgm:prSet presAssocID="{9CE23A33-EF21-4D97-AA4A-7D5D6B6DE236}" presName="parenttextcomposite" presStyleCnt="0"/>
      <dgm:spPr/>
    </dgm:pt>
    <dgm:pt modelId="{67BE5DD3-946C-46DF-A522-1CD846CD1FAA}" type="pres">
      <dgm:prSet presAssocID="{9CE23A33-EF21-4D97-AA4A-7D5D6B6DE236}" presName="parenttext" presStyleLbl="revTx" presStyleIdx="0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9FAAA4-10F1-4AE5-857C-EE8108D38610}" type="pres">
      <dgm:prSet presAssocID="{9CE23A33-EF21-4D97-AA4A-7D5D6B6DE236}" presName="parallelogramComposite" presStyleCnt="0"/>
      <dgm:spPr/>
    </dgm:pt>
    <dgm:pt modelId="{9DBBE842-C49F-43E5-B470-71E3B53F6F9C}" type="pres">
      <dgm:prSet presAssocID="{9CE23A33-EF21-4D97-AA4A-7D5D6B6DE236}" presName="parallelogram1" presStyleLbl="alignNode1" presStyleIdx="0" presStyleCnt="28"/>
      <dgm:spPr/>
    </dgm:pt>
    <dgm:pt modelId="{8C10D3E4-0F6F-4E41-BD39-BFB2B1D6F472}" type="pres">
      <dgm:prSet presAssocID="{9CE23A33-EF21-4D97-AA4A-7D5D6B6DE236}" presName="parallelogram2" presStyleLbl="alignNode1" presStyleIdx="1" presStyleCnt="28"/>
      <dgm:spPr/>
    </dgm:pt>
    <dgm:pt modelId="{2992E57E-0A93-4F3B-B839-10D9F66BC3CC}" type="pres">
      <dgm:prSet presAssocID="{9CE23A33-EF21-4D97-AA4A-7D5D6B6DE236}" presName="parallelogram3" presStyleLbl="alignNode1" presStyleIdx="2" presStyleCnt="28"/>
      <dgm:spPr/>
    </dgm:pt>
    <dgm:pt modelId="{27C9CD5C-EC27-4DC4-B5EE-994EC3D4CB94}" type="pres">
      <dgm:prSet presAssocID="{9CE23A33-EF21-4D97-AA4A-7D5D6B6DE236}" presName="parallelogram4" presStyleLbl="alignNode1" presStyleIdx="3" presStyleCnt="28"/>
      <dgm:spPr/>
    </dgm:pt>
    <dgm:pt modelId="{A4B146EC-8515-44B3-AA45-FA37F7D660D9}" type="pres">
      <dgm:prSet presAssocID="{9CE23A33-EF21-4D97-AA4A-7D5D6B6DE236}" presName="parallelogram5" presStyleLbl="alignNode1" presStyleIdx="4" presStyleCnt="28"/>
      <dgm:spPr/>
    </dgm:pt>
    <dgm:pt modelId="{8EADF980-76C6-4123-834D-429DE9634FA0}" type="pres">
      <dgm:prSet presAssocID="{9CE23A33-EF21-4D97-AA4A-7D5D6B6DE236}" presName="parallelogram6" presStyleLbl="alignNode1" presStyleIdx="5" presStyleCnt="28"/>
      <dgm:spPr/>
    </dgm:pt>
    <dgm:pt modelId="{54EC26B8-006F-4B8C-A482-7893C8D2B107}" type="pres">
      <dgm:prSet presAssocID="{9CE23A33-EF21-4D97-AA4A-7D5D6B6DE236}" presName="parallelogram7" presStyleLbl="alignNode1" presStyleIdx="6" presStyleCnt="28"/>
      <dgm:spPr/>
    </dgm:pt>
    <dgm:pt modelId="{41A6D660-B7B3-4DBF-95CC-3FB9DA636A32}" type="pres">
      <dgm:prSet presAssocID="{9117C447-8ED7-44F1-ACB4-CD24B2FFDEBA}" presName="sibTrans" presStyleCnt="0"/>
      <dgm:spPr/>
    </dgm:pt>
    <dgm:pt modelId="{6FB630FE-FBA4-42A7-8C50-7BB5276D6D5E}" type="pres">
      <dgm:prSet presAssocID="{E3E7639B-9329-459F-BE65-6C7C98F3CAA3}" presName="parenttextcomposite" presStyleCnt="0"/>
      <dgm:spPr/>
    </dgm:pt>
    <dgm:pt modelId="{107C3E59-7A55-47CB-AC6F-56606B5D5751}" type="pres">
      <dgm:prSet presAssocID="{E3E7639B-9329-459F-BE65-6C7C98F3CAA3}" presName="parenttext" presStyleLbl="revTx" presStyleIdx="1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5A1CA8-AC80-41E9-AB83-9282BBF0C1F1}" type="pres">
      <dgm:prSet presAssocID="{E3E7639B-9329-459F-BE65-6C7C98F3CAA3}" presName="parallelogramComposite" presStyleCnt="0"/>
      <dgm:spPr/>
    </dgm:pt>
    <dgm:pt modelId="{08D5F809-7657-4D40-84B1-AAAD5C109181}" type="pres">
      <dgm:prSet presAssocID="{E3E7639B-9329-459F-BE65-6C7C98F3CAA3}" presName="parallelogram1" presStyleLbl="alignNode1" presStyleIdx="7" presStyleCnt="28"/>
      <dgm:spPr/>
    </dgm:pt>
    <dgm:pt modelId="{100A1775-5FA3-43AA-989C-D3A9570A57C9}" type="pres">
      <dgm:prSet presAssocID="{E3E7639B-9329-459F-BE65-6C7C98F3CAA3}" presName="parallelogram2" presStyleLbl="alignNode1" presStyleIdx="8" presStyleCnt="28"/>
      <dgm:spPr/>
    </dgm:pt>
    <dgm:pt modelId="{A359F6BD-6F20-4368-BFE3-AF1313067081}" type="pres">
      <dgm:prSet presAssocID="{E3E7639B-9329-459F-BE65-6C7C98F3CAA3}" presName="parallelogram3" presStyleLbl="alignNode1" presStyleIdx="9" presStyleCnt="28"/>
      <dgm:spPr/>
    </dgm:pt>
    <dgm:pt modelId="{17438ECF-D9ED-44EC-818D-28BCE7B01E9F}" type="pres">
      <dgm:prSet presAssocID="{E3E7639B-9329-459F-BE65-6C7C98F3CAA3}" presName="parallelogram4" presStyleLbl="alignNode1" presStyleIdx="10" presStyleCnt="28"/>
      <dgm:spPr/>
    </dgm:pt>
    <dgm:pt modelId="{491A5821-E5FF-4DA7-8711-CD6DF58C0C3F}" type="pres">
      <dgm:prSet presAssocID="{E3E7639B-9329-459F-BE65-6C7C98F3CAA3}" presName="parallelogram5" presStyleLbl="alignNode1" presStyleIdx="11" presStyleCnt="28"/>
      <dgm:spPr/>
    </dgm:pt>
    <dgm:pt modelId="{913F0722-16E8-4E3E-A317-D0BA400A75E2}" type="pres">
      <dgm:prSet presAssocID="{E3E7639B-9329-459F-BE65-6C7C98F3CAA3}" presName="parallelogram6" presStyleLbl="alignNode1" presStyleIdx="12" presStyleCnt="28"/>
      <dgm:spPr/>
    </dgm:pt>
    <dgm:pt modelId="{00FE7AF2-8A5F-48CF-AB29-36A66B4A1BF1}" type="pres">
      <dgm:prSet presAssocID="{E3E7639B-9329-459F-BE65-6C7C98F3CAA3}" presName="parallelogram7" presStyleLbl="alignNode1" presStyleIdx="13" presStyleCnt="28"/>
      <dgm:spPr/>
    </dgm:pt>
    <dgm:pt modelId="{FDDB5BDB-138F-451F-8F05-EE44B4425BEA}" type="pres">
      <dgm:prSet presAssocID="{EBC783CD-C1D5-494B-B19C-0BBCF35AE030}" presName="sibTrans" presStyleCnt="0"/>
      <dgm:spPr/>
    </dgm:pt>
    <dgm:pt modelId="{EC2AF57B-9992-40C4-BD06-A66044121680}" type="pres">
      <dgm:prSet presAssocID="{22B3D65B-AB38-45FD-ABCE-C7EEB435D52E}" presName="parenttextcomposite" presStyleCnt="0"/>
      <dgm:spPr/>
    </dgm:pt>
    <dgm:pt modelId="{C79A8A1D-B09E-4D8A-A72E-78AD3A4C289A}" type="pres">
      <dgm:prSet presAssocID="{22B3D65B-AB38-45FD-ABCE-C7EEB435D52E}" presName="parenttext" presStyleLbl="revTx" presStyleIdx="2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21A77A-B857-408A-8FD5-23A0F1CF3992}" type="pres">
      <dgm:prSet presAssocID="{22B3D65B-AB38-45FD-ABCE-C7EEB435D52E}" presName="parallelogramComposite" presStyleCnt="0"/>
      <dgm:spPr/>
    </dgm:pt>
    <dgm:pt modelId="{EF7F3C9E-D60E-4C22-A052-91B538F43496}" type="pres">
      <dgm:prSet presAssocID="{22B3D65B-AB38-45FD-ABCE-C7EEB435D52E}" presName="parallelogram1" presStyleLbl="alignNode1" presStyleIdx="14" presStyleCnt="28"/>
      <dgm:spPr/>
    </dgm:pt>
    <dgm:pt modelId="{8DAEE5AA-564A-4E55-BC67-CD67640E74BF}" type="pres">
      <dgm:prSet presAssocID="{22B3D65B-AB38-45FD-ABCE-C7EEB435D52E}" presName="parallelogram2" presStyleLbl="alignNode1" presStyleIdx="15" presStyleCnt="28"/>
      <dgm:spPr/>
    </dgm:pt>
    <dgm:pt modelId="{62A348E5-F518-4B89-9202-00CB48AA3761}" type="pres">
      <dgm:prSet presAssocID="{22B3D65B-AB38-45FD-ABCE-C7EEB435D52E}" presName="parallelogram3" presStyleLbl="alignNode1" presStyleIdx="16" presStyleCnt="28"/>
      <dgm:spPr/>
    </dgm:pt>
    <dgm:pt modelId="{18BDAD68-E822-417A-B7F3-3208ECC320E7}" type="pres">
      <dgm:prSet presAssocID="{22B3D65B-AB38-45FD-ABCE-C7EEB435D52E}" presName="parallelogram4" presStyleLbl="alignNode1" presStyleIdx="17" presStyleCnt="28"/>
      <dgm:spPr/>
    </dgm:pt>
    <dgm:pt modelId="{E56ED2D1-5C7B-4479-BD81-C03A1B05CA59}" type="pres">
      <dgm:prSet presAssocID="{22B3D65B-AB38-45FD-ABCE-C7EEB435D52E}" presName="parallelogram5" presStyleLbl="alignNode1" presStyleIdx="18" presStyleCnt="28"/>
      <dgm:spPr/>
    </dgm:pt>
    <dgm:pt modelId="{CDA2AEDE-EA65-4C98-9C8D-F315B61F8A86}" type="pres">
      <dgm:prSet presAssocID="{22B3D65B-AB38-45FD-ABCE-C7EEB435D52E}" presName="parallelogram6" presStyleLbl="alignNode1" presStyleIdx="19" presStyleCnt="28"/>
      <dgm:spPr/>
    </dgm:pt>
    <dgm:pt modelId="{D0240668-3624-426B-A3B3-3427E2800316}" type="pres">
      <dgm:prSet presAssocID="{22B3D65B-AB38-45FD-ABCE-C7EEB435D52E}" presName="parallelogram7" presStyleLbl="alignNode1" presStyleIdx="20" presStyleCnt="28"/>
      <dgm:spPr/>
    </dgm:pt>
    <dgm:pt modelId="{66659854-A763-4937-997F-C4252441B8ED}" type="pres">
      <dgm:prSet presAssocID="{DE2A3F5D-032E-4187-89AC-162FA893E505}" presName="sibTrans" presStyleCnt="0"/>
      <dgm:spPr/>
    </dgm:pt>
    <dgm:pt modelId="{A3AEB0F8-53F8-42A0-B6F6-4439DC6F175A}" type="pres">
      <dgm:prSet presAssocID="{2E9A5EA2-46E5-4883-8B5B-C2982D639AE8}" presName="parenttextcomposite" presStyleCnt="0"/>
      <dgm:spPr/>
    </dgm:pt>
    <dgm:pt modelId="{7FF956C6-EA5C-4ECD-A5C0-56A2B2BC1EB7}" type="pres">
      <dgm:prSet presAssocID="{2E9A5EA2-46E5-4883-8B5B-C2982D639AE8}" presName="parenttext" presStyleLbl="revTx" presStyleIdx="3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83F0F4-7AC3-44D9-9BB8-E12762DA4D3B}" type="pres">
      <dgm:prSet presAssocID="{2E9A5EA2-46E5-4883-8B5B-C2982D639AE8}" presName="parallelogramComposite" presStyleCnt="0"/>
      <dgm:spPr/>
    </dgm:pt>
    <dgm:pt modelId="{CB206941-519B-4795-B5B1-58F9E6F9DCEA}" type="pres">
      <dgm:prSet presAssocID="{2E9A5EA2-46E5-4883-8B5B-C2982D639AE8}" presName="parallelogram1" presStyleLbl="alignNode1" presStyleIdx="21" presStyleCnt="28"/>
      <dgm:spPr/>
    </dgm:pt>
    <dgm:pt modelId="{28D3AF06-8FEC-4AC6-AA91-4D611B993B99}" type="pres">
      <dgm:prSet presAssocID="{2E9A5EA2-46E5-4883-8B5B-C2982D639AE8}" presName="parallelogram2" presStyleLbl="alignNode1" presStyleIdx="22" presStyleCnt="28"/>
      <dgm:spPr/>
    </dgm:pt>
    <dgm:pt modelId="{F8CBF1A0-BA88-4F4C-8E2E-003C019186B5}" type="pres">
      <dgm:prSet presAssocID="{2E9A5EA2-46E5-4883-8B5B-C2982D639AE8}" presName="parallelogram3" presStyleLbl="alignNode1" presStyleIdx="23" presStyleCnt="28"/>
      <dgm:spPr/>
    </dgm:pt>
    <dgm:pt modelId="{7F88BA0D-D0B7-4D55-9119-A559F37B87CB}" type="pres">
      <dgm:prSet presAssocID="{2E9A5EA2-46E5-4883-8B5B-C2982D639AE8}" presName="parallelogram4" presStyleLbl="alignNode1" presStyleIdx="24" presStyleCnt="28"/>
      <dgm:spPr/>
    </dgm:pt>
    <dgm:pt modelId="{9C812299-4B9D-43F6-A5F8-225CA979E990}" type="pres">
      <dgm:prSet presAssocID="{2E9A5EA2-46E5-4883-8B5B-C2982D639AE8}" presName="parallelogram5" presStyleLbl="alignNode1" presStyleIdx="25" presStyleCnt="28"/>
      <dgm:spPr/>
    </dgm:pt>
    <dgm:pt modelId="{894BDA60-D9E8-48B4-9984-E97A141DDA8C}" type="pres">
      <dgm:prSet presAssocID="{2E9A5EA2-46E5-4883-8B5B-C2982D639AE8}" presName="parallelogram6" presStyleLbl="alignNode1" presStyleIdx="26" presStyleCnt="28"/>
      <dgm:spPr/>
    </dgm:pt>
    <dgm:pt modelId="{217BFB41-85DD-4D71-82DD-A324F512DFC8}" type="pres">
      <dgm:prSet presAssocID="{2E9A5EA2-46E5-4883-8B5B-C2982D639AE8}" presName="parallelogram7" presStyleLbl="alignNode1" presStyleIdx="27" presStyleCnt="28"/>
      <dgm:spPr/>
    </dgm:pt>
  </dgm:ptLst>
  <dgm:cxnLst>
    <dgm:cxn modelId="{2EC5ED9D-6ECC-48A1-933A-75114A3BF660}" type="presOf" srcId="{2E9A5EA2-46E5-4883-8B5B-C2982D639AE8}" destId="{7FF956C6-EA5C-4ECD-A5C0-56A2B2BC1EB7}" srcOrd="0" destOrd="0" presId="urn:microsoft.com/office/officeart/2008/layout/VerticalAccentList"/>
    <dgm:cxn modelId="{6AE75319-D15C-45A5-A406-E8080B4263B2}" srcId="{DA5A20B2-75DE-413A-B176-7268C74840E2}" destId="{9CE23A33-EF21-4D97-AA4A-7D5D6B6DE236}" srcOrd="0" destOrd="0" parTransId="{F9F53B6C-D0CB-472F-ADE3-5B5FCADADAED}" sibTransId="{9117C447-8ED7-44F1-ACB4-CD24B2FFDEBA}"/>
    <dgm:cxn modelId="{B3012744-DBF2-4D31-ACC6-9C3DFE756E4F}" srcId="{DA5A20B2-75DE-413A-B176-7268C74840E2}" destId="{22B3D65B-AB38-45FD-ABCE-C7EEB435D52E}" srcOrd="2" destOrd="0" parTransId="{169D7A16-0589-4983-9256-5B60893FE3E2}" sibTransId="{DE2A3F5D-032E-4187-89AC-162FA893E505}"/>
    <dgm:cxn modelId="{A347889B-3634-46CF-9CED-EAD4B50E3E00}" type="presOf" srcId="{9CE23A33-EF21-4D97-AA4A-7D5D6B6DE236}" destId="{67BE5DD3-946C-46DF-A522-1CD846CD1FAA}" srcOrd="0" destOrd="0" presId="urn:microsoft.com/office/officeart/2008/layout/VerticalAccentList"/>
    <dgm:cxn modelId="{45A651C7-7452-4558-B39D-49670B924CBE}" type="presOf" srcId="{E3E7639B-9329-459F-BE65-6C7C98F3CAA3}" destId="{107C3E59-7A55-47CB-AC6F-56606B5D5751}" srcOrd="0" destOrd="0" presId="urn:microsoft.com/office/officeart/2008/layout/VerticalAccentList"/>
    <dgm:cxn modelId="{259C3080-2149-4414-A164-61B2544DC71E}" srcId="{DA5A20B2-75DE-413A-B176-7268C74840E2}" destId="{2E9A5EA2-46E5-4883-8B5B-C2982D639AE8}" srcOrd="3" destOrd="0" parTransId="{86B4DC27-F7B4-47E4-9BA7-6DF53182B1AD}" sibTransId="{0E5AE34B-BC4B-40BA-8413-8CF20BA9A7DA}"/>
    <dgm:cxn modelId="{204DC9ED-54D1-4EC4-8051-17D4CB70AA90}" srcId="{DA5A20B2-75DE-413A-B176-7268C74840E2}" destId="{E3E7639B-9329-459F-BE65-6C7C98F3CAA3}" srcOrd="1" destOrd="0" parTransId="{9CCB3124-2644-4904-AC47-F631A6D1BED6}" sibTransId="{EBC783CD-C1D5-494B-B19C-0BBCF35AE030}"/>
    <dgm:cxn modelId="{7B794594-FBEB-4FC7-A42C-0391B0D01D7F}" type="presOf" srcId="{DA5A20B2-75DE-413A-B176-7268C74840E2}" destId="{D12A4887-ABC7-4A13-A8EA-E3D5501EB5D7}" srcOrd="0" destOrd="0" presId="urn:microsoft.com/office/officeart/2008/layout/VerticalAccentList"/>
    <dgm:cxn modelId="{E9B94D5E-E80C-4120-B92B-D905E98EF9E3}" type="presOf" srcId="{22B3D65B-AB38-45FD-ABCE-C7EEB435D52E}" destId="{C79A8A1D-B09E-4D8A-A72E-78AD3A4C289A}" srcOrd="0" destOrd="0" presId="urn:microsoft.com/office/officeart/2008/layout/VerticalAccentList"/>
    <dgm:cxn modelId="{946C0D68-168C-4089-80C5-F8755E807086}" type="presParOf" srcId="{D12A4887-ABC7-4A13-A8EA-E3D5501EB5D7}" destId="{C4864993-D67A-4D1B-9B00-2D74A1C5184A}" srcOrd="0" destOrd="0" presId="urn:microsoft.com/office/officeart/2008/layout/VerticalAccentList"/>
    <dgm:cxn modelId="{EA6D2C0B-6181-4413-98D0-4C1FF9249A0E}" type="presParOf" srcId="{C4864993-D67A-4D1B-9B00-2D74A1C5184A}" destId="{67BE5DD3-946C-46DF-A522-1CD846CD1FAA}" srcOrd="0" destOrd="0" presId="urn:microsoft.com/office/officeart/2008/layout/VerticalAccentList"/>
    <dgm:cxn modelId="{E72A620C-5921-411B-81D4-2AEA0B5DE15F}" type="presParOf" srcId="{D12A4887-ABC7-4A13-A8EA-E3D5501EB5D7}" destId="{0D9FAAA4-10F1-4AE5-857C-EE8108D38610}" srcOrd="1" destOrd="0" presId="urn:microsoft.com/office/officeart/2008/layout/VerticalAccentList"/>
    <dgm:cxn modelId="{455A6CD2-C24E-40DF-87E1-8DE974EAE9F6}" type="presParOf" srcId="{0D9FAAA4-10F1-4AE5-857C-EE8108D38610}" destId="{9DBBE842-C49F-43E5-B470-71E3B53F6F9C}" srcOrd="0" destOrd="0" presId="urn:microsoft.com/office/officeart/2008/layout/VerticalAccentList"/>
    <dgm:cxn modelId="{454AE42A-A98A-4A2F-B064-573B896F6B48}" type="presParOf" srcId="{0D9FAAA4-10F1-4AE5-857C-EE8108D38610}" destId="{8C10D3E4-0F6F-4E41-BD39-BFB2B1D6F472}" srcOrd="1" destOrd="0" presId="urn:microsoft.com/office/officeart/2008/layout/VerticalAccentList"/>
    <dgm:cxn modelId="{E1033CFD-ED6A-4E38-9A3E-0ADF00C60193}" type="presParOf" srcId="{0D9FAAA4-10F1-4AE5-857C-EE8108D38610}" destId="{2992E57E-0A93-4F3B-B839-10D9F66BC3CC}" srcOrd="2" destOrd="0" presId="urn:microsoft.com/office/officeart/2008/layout/VerticalAccentList"/>
    <dgm:cxn modelId="{288BA05C-AFDA-4515-A7C7-560960ED9DE9}" type="presParOf" srcId="{0D9FAAA4-10F1-4AE5-857C-EE8108D38610}" destId="{27C9CD5C-EC27-4DC4-B5EE-994EC3D4CB94}" srcOrd="3" destOrd="0" presId="urn:microsoft.com/office/officeart/2008/layout/VerticalAccentList"/>
    <dgm:cxn modelId="{4EB01A68-8AC8-4AA7-ABE1-4F980ABBFA5A}" type="presParOf" srcId="{0D9FAAA4-10F1-4AE5-857C-EE8108D38610}" destId="{A4B146EC-8515-44B3-AA45-FA37F7D660D9}" srcOrd="4" destOrd="0" presId="urn:microsoft.com/office/officeart/2008/layout/VerticalAccentList"/>
    <dgm:cxn modelId="{CEAC8AE4-E674-4CE7-AFB8-969719F17E3A}" type="presParOf" srcId="{0D9FAAA4-10F1-4AE5-857C-EE8108D38610}" destId="{8EADF980-76C6-4123-834D-429DE9634FA0}" srcOrd="5" destOrd="0" presId="urn:microsoft.com/office/officeart/2008/layout/VerticalAccentList"/>
    <dgm:cxn modelId="{0BAB1880-08EA-4FB1-B115-304A94AE5CFC}" type="presParOf" srcId="{0D9FAAA4-10F1-4AE5-857C-EE8108D38610}" destId="{54EC26B8-006F-4B8C-A482-7893C8D2B107}" srcOrd="6" destOrd="0" presId="urn:microsoft.com/office/officeart/2008/layout/VerticalAccentList"/>
    <dgm:cxn modelId="{840B6D12-132E-4BB4-B9F3-204656A8D620}" type="presParOf" srcId="{D12A4887-ABC7-4A13-A8EA-E3D5501EB5D7}" destId="{41A6D660-B7B3-4DBF-95CC-3FB9DA636A32}" srcOrd="2" destOrd="0" presId="urn:microsoft.com/office/officeart/2008/layout/VerticalAccentList"/>
    <dgm:cxn modelId="{AF0D8A7F-0651-4EC6-8AF2-4B952AA9F85C}" type="presParOf" srcId="{D12A4887-ABC7-4A13-A8EA-E3D5501EB5D7}" destId="{6FB630FE-FBA4-42A7-8C50-7BB5276D6D5E}" srcOrd="3" destOrd="0" presId="urn:microsoft.com/office/officeart/2008/layout/VerticalAccentList"/>
    <dgm:cxn modelId="{8D2CDEBC-C935-4A7E-97E5-F2383BBD91BC}" type="presParOf" srcId="{6FB630FE-FBA4-42A7-8C50-7BB5276D6D5E}" destId="{107C3E59-7A55-47CB-AC6F-56606B5D5751}" srcOrd="0" destOrd="0" presId="urn:microsoft.com/office/officeart/2008/layout/VerticalAccentList"/>
    <dgm:cxn modelId="{58CCA0A5-A21A-4C38-9E4B-3673177FFDEB}" type="presParOf" srcId="{D12A4887-ABC7-4A13-A8EA-E3D5501EB5D7}" destId="{955A1CA8-AC80-41E9-AB83-9282BBF0C1F1}" srcOrd="4" destOrd="0" presId="urn:microsoft.com/office/officeart/2008/layout/VerticalAccentList"/>
    <dgm:cxn modelId="{F5A0EE8A-9276-4A55-ADC6-0CA2E10E338A}" type="presParOf" srcId="{955A1CA8-AC80-41E9-AB83-9282BBF0C1F1}" destId="{08D5F809-7657-4D40-84B1-AAAD5C109181}" srcOrd="0" destOrd="0" presId="urn:microsoft.com/office/officeart/2008/layout/VerticalAccentList"/>
    <dgm:cxn modelId="{059562D4-F854-47EE-A31F-2EAFADA70227}" type="presParOf" srcId="{955A1CA8-AC80-41E9-AB83-9282BBF0C1F1}" destId="{100A1775-5FA3-43AA-989C-D3A9570A57C9}" srcOrd="1" destOrd="0" presId="urn:microsoft.com/office/officeart/2008/layout/VerticalAccentList"/>
    <dgm:cxn modelId="{78784E5A-9868-405F-B171-84C29F467B22}" type="presParOf" srcId="{955A1CA8-AC80-41E9-AB83-9282BBF0C1F1}" destId="{A359F6BD-6F20-4368-BFE3-AF1313067081}" srcOrd="2" destOrd="0" presId="urn:microsoft.com/office/officeart/2008/layout/VerticalAccentList"/>
    <dgm:cxn modelId="{214E85BB-151A-4A5E-BD5F-F5BE930CC2AA}" type="presParOf" srcId="{955A1CA8-AC80-41E9-AB83-9282BBF0C1F1}" destId="{17438ECF-D9ED-44EC-818D-28BCE7B01E9F}" srcOrd="3" destOrd="0" presId="urn:microsoft.com/office/officeart/2008/layout/VerticalAccentList"/>
    <dgm:cxn modelId="{9D9709A1-C981-4A65-831B-2AD220F0FF33}" type="presParOf" srcId="{955A1CA8-AC80-41E9-AB83-9282BBF0C1F1}" destId="{491A5821-E5FF-4DA7-8711-CD6DF58C0C3F}" srcOrd="4" destOrd="0" presId="urn:microsoft.com/office/officeart/2008/layout/VerticalAccentList"/>
    <dgm:cxn modelId="{C4DFA519-C34B-4621-A6AD-BC0CDB386FD1}" type="presParOf" srcId="{955A1CA8-AC80-41E9-AB83-9282BBF0C1F1}" destId="{913F0722-16E8-4E3E-A317-D0BA400A75E2}" srcOrd="5" destOrd="0" presId="urn:microsoft.com/office/officeart/2008/layout/VerticalAccentList"/>
    <dgm:cxn modelId="{7B2E12D2-2383-401F-9F81-644EB11391F7}" type="presParOf" srcId="{955A1CA8-AC80-41E9-AB83-9282BBF0C1F1}" destId="{00FE7AF2-8A5F-48CF-AB29-36A66B4A1BF1}" srcOrd="6" destOrd="0" presId="urn:microsoft.com/office/officeart/2008/layout/VerticalAccentList"/>
    <dgm:cxn modelId="{3E73C209-E3F8-452C-BAD6-1262F72D3D3E}" type="presParOf" srcId="{D12A4887-ABC7-4A13-A8EA-E3D5501EB5D7}" destId="{FDDB5BDB-138F-451F-8F05-EE44B4425BEA}" srcOrd="5" destOrd="0" presId="urn:microsoft.com/office/officeart/2008/layout/VerticalAccentList"/>
    <dgm:cxn modelId="{82C2EDE0-256C-4E66-A43D-B88181808BF9}" type="presParOf" srcId="{D12A4887-ABC7-4A13-A8EA-E3D5501EB5D7}" destId="{EC2AF57B-9992-40C4-BD06-A66044121680}" srcOrd="6" destOrd="0" presId="urn:microsoft.com/office/officeart/2008/layout/VerticalAccentList"/>
    <dgm:cxn modelId="{EBBBA68A-56B9-4FBC-954E-37642492B9F1}" type="presParOf" srcId="{EC2AF57B-9992-40C4-BD06-A66044121680}" destId="{C79A8A1D-B09E-4D8A-A72E-78AD3A4C289A}" srcOrd="0" destOrd="0" presId="urn:microsoft.com/office/officeart/2008/layout/VerticalAccentList"/>
    <dgm:cxn modelId="{1C780BB9-789F-4796-80D3-39795C07CB24}" type="presParOf" srcId="{D12A4887-ABC7-4A13-A8EA-E3D5501EB5D7}" destId="{AC21A77A-B857-408A-8FD5-23A0F1CF3992}" srcOrd="7" destOrd="0" presId="urn:microsoft.com/office/officeart/2008/layout/VerticalAccentList"/>
    <dgm:cxn modelId="{3C15AFF1-F965-4FFF-B167-E3D2DDF54DE6}" type="presParOf" srcId="{AC21A77A-B857-408A-8FD5-23A0F1CF3992}" destId="{EF7F3C9E-D60E-4C22-A052-91B538F43496}" srcOrd="0" destOrd="0" presId="urn:microsoft.com/office/officeart/2008/layout/VerticalAccentList"/>
    <dgm:cxn modelId="{94B1E064-4B71-4DE7-9BA2-C6AA1F834801}" type="presParOf" srcId="{AC21A77A-B857-408A-8FD5-23A0F1CF3992}" destId="{8DAEE5AA-564A-4E55-BC67-CD67640E74BF}" srcOrd="1" destOrd="0" presId="urn:microsoft.com/office/officeart/2008/layout/VerticalAccentList"/>
    <dgm:cxn modelId="{A05EE4A9-C342-4E94-9F95-F36F593DE1ED}" type="presParOf" srcId="{AC21A77A-B857-408A-8FD5-23A0F1CF3992}" destId="{62A348E5-F518-4B89-9202-00CB48AA3761}" srcOrd="2" destOrd="0" presId="urn:microsoft.com/office/officeart/2008/layout/VerticalAccentList"/>
    <dgm:cxn modelId="{4BB1C913-2736-435D-8BA4-CE9B6BF1772F}" type="presParOf" srcId="{AC21A77A-B857-408A-8FD5-23A0F1CF3992}" destId="{18BDAD68-E822-417A-B7F3-3208ECC320E7}" srcOrd="3" destOrd="0" presId="urn:microsoft.com/office/officeart/2008/layout/VerticalAccentList"/>
    <dgm:cxn modelId="{F197B8A4-CED4-41FF-8540-8BC8DC6B7445}" type="presParOf" srcId="{AC21A77A-B857-408A-8FD5-23A0F1CF3992}" destId="{E56ED2D1-5C7B-4479-BD81-C03A1B05CA59}" srcOrd="4" destOrd="0" presId="urn:microsoft.com/office/officeart/2008/layout/VerticalAccentList"/>
    <dgm:cxn modelId="{A76FAB44-4215-432D-875B-C31971751F39}" type="presParOf" srcId="{AC21A77A-B857-408A-8FD5-23A0F1CF3992}" destId="{CDA2AEDE-EA65-4C98-9C8D-F315B61F8A86}" srcOrd="5" destOrd="0" presId="urn:microsoft.com/office/officeart/2008/layout/VerticalAccentList"/>
    <dgm:cxn modelId="{0AFF25AD-90CA-4764-87B6-ED9C519480D2}" type="presParOf" srcId="{AC21A77A-B857-408A-8FD5-23A0F1CF3992}" destId="{D0240668-3624-426B-A3B3-3427E2800316}" srcOrd="6" destOrd="0" presId="urn:microsoft.com/office/officeart/2008/layout/VerticalAccentList"/>
    <dgm:cxn modelId="{2FDBA357-4DE8-4C41-BDEA-1F0E7C9F5F93}" type="presParOf" srcId="{D12A4887-ABC7-4A13-A8EA-E3D5501EB5D7}" destId="{66659854-A763-4937-997F-C4252441B8ED}" srcOrd="8" destOrd="0" presId="urn:microsoft.com/office/officeart/2008/layout/VerticalAccentList"/>
    <dgm:cxn modelId="{ED819B0C-25C4-4C9F-B5A1-B46897E19E21}" type="presParOf" srcId="{D12A4887-ABC7-4A13-A8EA-E3D5501EB5D7}" destId="{A3AEB0F8-53F8-42A0-B6F6-4439DC6F175A}" srcOrd="9" destOrd="0" presId="urn:microsoft.com/office/officeart/2008/layout/VerticalAccentList"/>
    <dgm:cxn modelId="{C5A64E27-66B5-4525-8CB2-8D4E8021E3F3}" type="presParOf" srcId="{A3AEB0F8-53F8-42A0-B6F6-4439DC6F175A}" destId="{7FF956C6-EA5C-4ECD-A5C0-56A2B2BC1EB7}" srcOrd="0" destOrd="0" presId="urn:microsoft.com/office/officeart/2008/layout/VerticalAccentList"/>
    <dgm:cxn modelId="{E0C32383-0A3B-4BAF-BF68-DD71F6B130F6}" type="presParOf" srcId="{D12A4887-ABC7-4A13-A8EA-E3D5501EB5D7}" destId="{8983F0F4-7AC3-44D9-9BB8-E12762DA4D3B}" srcOrd="10" destOrd="0" presId="urn:microsoft.com/office/officeart/2008/layout/VerticalAccentList"/>
    <dgm:cxn modelId="{3E2FD017-46AA-42D5-A899-D96995ED226B}" type="presParOf" srcId="{8983F0F4-7AC3-44D9-9BB8-E12762DA4D3B}" destId="{CB206941-519B-4795-B5B1-58F9E6F9DCEA}" srcOrd="0" destOrd="0" presId="urn:microsoft.com/office/officeart/2008/layout/VerticalAccentList"/>
    <dgm:cxn modelId="{EA79CCE9-A4B0-4C45-B63E-3B544219F255}" type="presParOf" srcId="{8983F0F4-7AC3-44D9-9BB8-E12762DA4D3B}" destId="{28D3AF06-8FEC-4AC6-AA91-4D611B993B99}" srcOrd="1" destOrd="0" presId="urn:microsoft.com/office/officeart/2008/layout/VerticalAccentList"/>
    <dgm:cxn modelId="{AB87E5AF-747D-474B-AAC9-5568B398E68F}" type="presParOf" srcId="{8983F0F4-7AC3-44D9-9BB8-E12762DA4D3B}" destId="{F8CBF1A0-BA88-4F4C-8E2E-003C019186B5}" srcOrd="2" destOrd="0" presId="urn:microsoft.com/office/officeart/2008/layout/VerticalAccentList"/>
    <dgm:cxn modelId="{AE0F42D6-1BCF-430C-92B2-D6F528FD8843}" type="presParOf" srcId="{8983F0F4-7AC3-44D9-9BB8-E12762DA4D3B}" destId="{7F88BA0D-D0B7-4D55-9119-A559F37B87CB}" srcOrd="3" destOrd="0" presId="urn:microsoft.com/office/officeart/2008/layout/VerticalAccentList"/>
    <dgm:cxn modelId="{E2A5368F-A813-4130-B502-6ED1DDD600D0}" type="presParOf" srcId="{8983F0F4-7AC3-44D9-9BB8-E12762DA4D3B}" destId="{9C812299-4B9D-43F6-A5F8-225CA979E990}" srcOrd="4" destOrd="0" presId="urn:microsoft.com/office/officeart/2008/layout/VerticalAccentList"/>
    <dgm:cxn modelId="{3E132242-953A-42CC-B31E-8EED76860422}" type="presParOf" srcId="{8983F0F4-7AC3-44D9-9BB8-E12762DA4D3B}" destId="{894BDA60-D9E8-48B4-9984-E97A141DDA8C}" srcOrd="5" destOrd="0" presId="urn:microsoft.com/office/officeart/2008/layout/VerticalAccentList"/>
    <dgm:cxn modelId="{1A764FBF-1984-47D9-BDE1-3821CBE01A15}" type="presParOf" srcId="{8983F0F4-7AC3-44D9-9BB8-E12762DA4D3B}" destId="{217BFB41-85DD-4D71-82DD-A324F512DFC8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0102A45-216F-465C-A94A-B2D8B8F24B4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DBA11DF-7A25-45C1-8636-BC3CF05138AD}">
      <dgm:prSet/>
      <dgm:spPr/>
      <dgm:t>
        <a:bodyPr/>
        <a:lstStyle/>
        <a:p>
          <a:pPr rtl="0"/>
          <a:r>
            <a:rPr lang="en-US" smtClean="0"/>
            <a:t>Market Analysis</a:t>
          </a:r>
          <a:endParaRPr lang="en-US"/>
        </a:p>
      </dgm:t>
    </dgm:pt>
    <dgm:pt modelId="{1997A2DD-661E-4914-A2FD-5BBFC27BB7DE}" type="parTrans" cxnId="{C8D42F06-A03D-4B09-A30A-FD4CDC0DF687}">
      <dgm:prSet/>
      <dgm:spPr/>
      <dgm:t>
        <a:bodyPr/>
        <a:lstStyle/>
        <a:p>
          <a:endParaRPr lang="en-US"/>
        </a:p>
      </dgm:t>
    </dgm:pt>
    <dgm:pt modelId="{961B4717-DCAB-4488-86F3-8F0E059A9B6F}" type="sibTrans" cxnId="{C8D42F06-A03D-4B09-A30A-FD4CDC0DF687}">
      <dgm:prSet/>
      <dgm:spPr/>
      <dgm:t>
        <a:bodyPr/>
        <a:lstStyle/>
        <a:p>
          <a:endParaRPr lang="en-US"/>
        </a:p>
      </dgm:t>
    </dgm:pt>
    <dgm:pt modelId="{8953EADB-80E3-49F4-9C95-05166C4D054B}">
      <dgm:prSet/>
      <dgm:spPr/>
      <dgm:t>
        <a:bodyPr/>
        <a:lstStyle/>
        <a:p>
          <a:pPr rtl="0"/>
          <a:r>
            <a:rPr lang="en-US" smtClean="0"/>
            <a:t>Design Selection</a:t>
          </a:r>
          <a:endParaRPr lang="en-US"/>
        </a:p>
      </dgm:t>
    </dgm:pt>
    <dgm:pt modelId="{CBAB7B40-3D8B-423C-9B84-04550A93497C}" type="parTrans" cxnId="{B17D1FD9-3C16-45D0-9A0D-511C3F266E00}">
      <dgm:prSet/>
      <dgm:spPr/>
      <dgm:t>
        <a:bodyPr/>
        <a:lstStyle/>
        <a:p>
          <a:endParaRPr lang="en-US"/>
        </a:p>
      </dgm:t>
    </dgm:pt>
    <dgm:pt modelId="{9B82680E-F9FA-4568-B46B-BE5EEC8C56F1}" type="sibTrans" cxnId="{B17D1FD9-3C16-45D0-9A0D-511C3F266E00}">
      <dgm:prSet/>
      <dgm:spPr/>
      <dgm:t>
        <a:bodyPr/>
        <a:lstStyle/>
        <a:p>
          <a:endParaRPr lang="en-US"/>
        </a:p>
      </dgm:t>
    </dgm:pt>
    <dgm:pt modelId="{9523D892-3A94-41A6-B95A-82CDA5A08A86}">
      <dgm:prSet/>
      <dgm:spPr/>
      <dgm:t>
        <a:bodyPr/>
        <a:lstStyle/>
        <a:p>
          <a:pPr rtl="0"/>
          <a:r>
            <a:rPr lang="en-US" smtClean="0"/>
            <a:t>Engineering Analysis</a:t>
          </a:r>
          <a:endParaRPr lang="en-US"/>
        </a:p>
      </dgm:t>
    </dgm:pt>
    <dgm:pt modelId="{C2D7E8E0-78FC-4D08-9CB4-0733C155DE32}" type="parTrans" cxnId="{BE08328E-C865-420F-9000-DBC5923BFE4E}">
      <dgm:prSet/>
      <dgm:spPr/>
      <dgm:t>
        <a:bodyPr/>
        <a:lstStyle/>
        <a:p>
          <a:endParaRPr lang="en-US"/>
        </a:p>
      </dgm:t>
    </dgm:pt>
    <dgm:pt modelId="{F3350578-E69C-4F34-9523-4007C5E15795}" type="sibTrans" cxnId="{BE08328E-C865-420F-9000-DBC5923BFE4E}">
      <dgm:prSet/>
      <dgm:spPr/>
      <dgm:t>
        <a:bodyPr/>
        <a:lstStyle/>
        <a:p>
          <a:endParaRPr lang="en-US"/>
        </a:p>
      </dgm:t>
    </dgm:pt>
    <dgm:pt modelId="{78B809CA-4EF0-47BB-9D66-DD119596ACE9}">
      <dgm:prSet/>
      <dgm:spPr/>
      <dgm:t>
        <a:bodyPr/>
        <a:lstStyle/>
        <a:p>
          <a:pPr rtl="0"/>
          <a:r>
            <a:rPr lang="en-US" smtClean="0"/>
            <a:t>Economic Analysis</a:t>
          </a:r>
          <a:endParaRPr lang="en-US"/>
        </a:p>
      </dgm:t>
    </dgm:pt>
    <dgm:pt modelId="{FC61A3A7-6791-4327-A871-77D0CEC60DE9}" type="parTrans" cxnId="{DF5A735C-1F83-4B05-A4DE-B4EEA695195F}">
      <dgm:prSet/>
      <dgm:spPr/>
      <dgm:t>
        <a:bodyPr/>
        <a:lstStyle/>
        <a:p>
          <a:endParaRPr lang="en-US"/>
        </a:p>
      </dgm:t>
    </dgm:pt>
    <dgm:pt modelId="{E0248768-04E1-451F-B2A5-28252AAE5EF2}" type="sibTrans" cxnId="{DF5A735C-1F83-4B05-A4DE-B4EEA695195F}">
      <dgm:prSet/>
      <dgm:spPr/>
      <dgm:t>
        <a:bodyPr/>
        <a:lstStyle/>
        <a:p>
          <a:endParaRPr lang="en-US"/>
        </a:p>
      </dgm:t>
    </dgm:pt>
    <dgm:pt modelId="{BC8D82E0-E53C-4B73-9635-77559B1BA60D}" type="pres">
      <dgm:prSet presAssocID="{40102A45-216F-465C-A94A-B2D8B8F24B4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C11BE78-2148-42A3-B132-C8C5F753F4FB}" type="pres">
      <dgm:prSet presAssocID="{BDBA11DF-7A25-45C1-8636-BC3CF05138AD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00E241-4C57-455E-B3EF-ECBA10A9DC41}" type="pres">
      <dgm:prSet presAssocID="{961B4717-DCAB-4488-86F3-8F0E059A9B6F}" presName="spacer" presStyleCnt="0"/>
      <dgm:spPr/>
    </dgm:pt>
    <dgm:pt modelId="{A5B565DE-7F43-4088-A04A-A5526454D4BF}" type="pres">
      <dgm:prSet presAssocID="{8953EADB-80E3-49F4-9C95-05166C4D054B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835433-A574-407C-8E48-0B0729D87EAE}" type="pres">
      <dgm:prSet presAssocID="{9B82680E-F9FA-4568-B46B-BE5EEC8C56F1}" presName="spacer" presStyleCnt="0"/>
      <dgm:spPr/>
    </dgm:pt>
    <dgm:pt modelId="{AFC5038E-0FE6-4B9B-A144-9514DB085C5A}" type="pres">
      <dgm:prSet presAssocID="{9523D892-3A94-41A6-B95A-82CDA5A08A8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06A04B-C992-4561-B15F-2A0E6C054F48}" type="pres">
      <dgm:prSet presAssocID="{F3350578-E69C-4F34-9523-4007C5E15795}" presName="spacer" presStyleCnt="0"/>
      <dgm:spPr/>
    </dgm:pt>
    <dgm:pt modelId="{925307A1-48DF-44DC-A4F7-4BB4E6337C8D}" type="pres">
      <dgm:prSet presAssocID="{78B809CA-4EF0-47BB-9D66-DD119596ACE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FF1EEFF-59B4-4557-84AE-C8DD1F0C11F4}" type="presOf" srcId="{40102A45-216F-465C-A94A-B2D8B8F24B4C}" destId="{BC8D82E0-E53C-4B73-9635-77559B1BA60D}" srcOrd="0" destOrd="0" presId="urn:microsoft.com/office/officeart/2005/8/layout/vList2"/>
    <dgm:cxn modelId="{BE08328E-C865-420F-9000-DBC5923BFE4E}" srcId="{40102A45-216F-465C-A94A-B2D8B8F24B4C}" destId="{9523D892-3A94-41A6-B95A-82CDA5A08A86}" srcOrd="2" destOrd="0" parTransId="{C2D7E8E0-78FC-4D08-9CB4-0733C155DE32}" sibTransId="{F3350578-E69C-4F34-9523-4007C5E15795}"/>
    <dgm:cxn modelId="{D2BCD48E-1021-4DBF-92C8-2E2ACF116B6F}" type="presOf" srcId="{9523D892-3A94-41A6-B95A-82CDA5A08A86}" destId="{AFC5038E-0FE6-4B9B-A144-9514DB085C5A}" srcOrd="0" destOrd="0" presId="urn:microsoft.com/office/officeart/2005/8/layout/vList2"/>
    <dgm:cxn modelId="{4238907D-9128-478B-BF11-C36AC40F2649}" type="presOf" srcId="{8953EADB-80E3-49F4-9C95-05166C4D054B}" destId="{A5B565DE-7F43-4088-A04A-A5526454D4BF}" srcOrd="0" destOrd="0" presId="urn:microsoft.com/office/officeart/2005/8/layout/vList2"/>
    <dgm:cxn modelId="{7C3EB8B3-BDEB-463D-BC62-A2930AEE170A}" type="presOf" srcId="{78B809CA-4EF0-47BB-9D66-DD119596ACE9}" destId="{925307A1-48DF-44DC-A4F7-4BB4E6337C8D}" srcOrd="0" destOrd="0" presId="urn:microsoft.com/office/officeart/2005/8/layout/vList2"/>
    <dgm:cxn modelId="{F2C363E0-562F-40D9-9F9D-F9F01F684066}" type="presOf" srcId="{BDBA11DF-7A25-45C1-8636-BC3CF05138AD}" destId="{4C11BE78-2148-42A3-B132-C8C5F753F4FB}" srcOrd="0" destOrd="0" presId="urn:microsoft.com/office/officeart/2005/8/layout/vList2"/>
    <dgm:cxn modelId="{DF5A735C-1F83-4B05-A4DE-B4EEA695195F}" srcId="{40102A45-216F-465C-A94A-B2D8B8F24B4C}" destId="{78B809CA-4EF0-47BB-9D66-DD119596ACE9}" srcOrd="3" destOrd="0" parTransId="{FC61A3A7-6791-4327-A871-77D0CEC60DE9}" sibTransId="{E0248768-04E1-451F-B2A5-28252AAE5EF2}"/>
    <dgm:cxn modelId="{C8D42F06-A03D-4B09-A30A-FD4CDC0DF687}" srcId="{40102A45-216F-465C-A94A-B2D8B8F24B4C}" destId="{BDBA11DF-7A25-45C1-8636-BC3CF05138AD}" srcOrd="0" destOrd="0" parTransId="{1997A2DD-661E-4914-A2FD-5BBFC27BB7DE}" sibTransId="{961B4717-DCAB-4488-86F3-8F0E059A9B6F}"/>
    <dgm:cxn modelId="{B17D1FD9-3C16-45D0-9A0D-511C3F266E00}" srcId="{40102A45-216F-465C-A94A-B2D8B8F24B4C}" destId="{8953EADB-80E3-49F4-9C95-05166C4D054B}" srcOrd="1" destOrd="0" parTransId="{CBAB7B40-3D8B-423C-9B84-04550A93497C}" sibTransId="{9B82680E-F9FA-4568-B46B-BE5EEC8C56F1}"/>
    <dgm:cxn modelId="{4DB940EC-4666-4C81-9ED8-B3BC3DFAB1BA}" type="presParOf" srcId="{BC8D82E0-E53C-4B73-9635-77559B1BA60D}" destId="{4C11BE78-2148-42A3-B132-C8C5F753F4FB}" srcOrd="0" destOrd="0" presId="urn:microsoft.com/office/officeart/2005/8/layout/vList2"/>
    <dgm:cxn modelId="{62900379-A117-4778-B838-3D1D577EA069}" type="presParOf" srcId="{BC8D82E0-E53C-4B73-9635-77559B1BA60D}" destId="{D400E241-4C57-455E-B3EF-ECBA10A9DC41}" srcOrd="1" destOrd="0" presId="urn:microsoft.com/office/officeart/2005/8/layout/vList2"/>
    <dgm:cxn modelId="{BB0C4294-0AFF-4348-A57F-10B527FBBC21}" type="presParOf" srcId="{BC8D82E0-E53C-4B73-9635-77559B1BA60D}" destId="{A5B565DE-7F43-4088-A04A-A5526454D4BF}" srcOrd="2" destOrd="0" presId="urn:microsoft.com/office/officeart/2005/8/layout/vList2"/>
    <dgm:cxn modelId="{225146DF-5724-41A4-A6A9-BFE1D9D7D832}" type="presParOf" srcId="{BC8D82E0-E53C-4B73-9635-77559B1BA60D}" destId="{64835433-A574-407C-8E48-0B0729D87EAE}" srcOrd="3" destOrd="0" presId="urn:microsoft.com/office/officeart/2005/8/layout/vList2"/>
    <dgm:cxn modelId="{75D4D9A4-94CC-4F89-B57E-8C4C63E194F8}" type="presParOf" srcId="{BC8D82E0-E53C-4B73-9635-77559B1BA60D}" destId="{AFC5038E-0FE6-4B9B-A144-9514DB085C5A}" srcOrd="4" destOrd="0" presId="urn:microsoft.com/office/officeart/2005/8/layout/vList2"/>
    <dgm:cxn modelId="{BBB6012B-3747-41EC-88C0-CC962EAF2448}" type="presParOf" srcId="{BC8D82E0-E53C-4B73-9635-77559B1BA60D}" destId="{D206A04B-C992-4561-B15F-2A0E6C054F48}" srcOrd="5" destOrd="0" presId="urn:microsoft.com/office/officeart/2005/8/layout/vList2"/>
    <dgm:cxn modelId="{38320875-3724-442E-9E73-93AAAE7CEB7C}" type="presParOf" srcId="{BC8D82E0-E53C-4B73-9635-77559B1BA60D}" destId="{925307A1-48DF-44DC-A4F7-4BB4E6337C8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13B5E7D-792A-4D22-8D4A-645F5E97C4F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2E6B0CA4-C4C9-46C9-A49A-AFF1956C7416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 smtClean="0"/>
            <a:t>Identify Test Environment</a:t>
          </a:r>
          <a:endParaRPr lang="en-US" dirty="0"/>
        </a:p>
      </dgm:t>
    </dgm:pt>
    <dgm:pt modelId="{5EF24CFB-1354-4B2D-AAC2-EA628B48DDDC}" type="parTrans" cxnId="{45419229-E056-4E8A-B355-D4865822AD8E}">
      <dgm:prSet/>
      <dgm:spPr/>
      <dgm:t>
        <a:bodyPr/>
        <a:lstStyle/>
        <a:p>
          <a:endParaRPr lang="en-US"/>
        </a:p>
      </dgm:t>
    </dgm:pt>
    <dgm:pt modelId="{5B5C0CCA-029F-4A95-9FB3-8662ED597769}" type="sibTrans" cxnId="{45419229-E056-4E8A-B355-D4865822AD8E}">
      <dgm:prSet/>
      <dgm:spPr/>
      <dgm:t>
        <a:bodyPr/>
        <a:lstStyle/>
        <a:p>
          <a:endParaRPr lang="en-US"/>
        </a:p>
      </dgm:t>
    </dgm:pt>
    <dgm:pt modelId="{D2D2D8C3-8157-4003-AF11-3729D1CB021E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 smtClean="0"/>
            <a:t>Determine Performance Criteria</a:t>
          </a:r>
          <a:endParaRPr lang="en-US" dirty="0"/>
        </a:p>
      </dgm:t>
    </dgm:pt>
    <dgm:pt modelId="{73FE4725-25AF-4584-ADF9-74D3B2C9CECC}" type="parTrans" cxnId="{2EEB56D3-B8E4-43E2-9A0E-A97170355B15}">
      <dgm:prSet/>
      <dgm:spPr/>
      <dgm:t>
        <a:bodyPr/>
        <a:lstStyle/>
        <a:p>
          <a:endParaRPr lang="en-US"/>
        </a:p>
      </dgm:t>
    </dgm:pt>
    <dgm:pt modelId="{886AA1E1-40D6-4ECC-9EC5-461686C8F765}" type="sibTrans" cxnId="{2EEB56D3-B8E4-43E2-9A0E-A97170355B15}">
      <dgm:prSet/>
      <dgm:spPr/>
      <dgm:t>
        <a:bodyPr/>
        <a:lstStyle/>
        <a:p>
          <a:endParaRPr lang="en-US"/>
        </a:p>
      </dgm:t>
    </dgm:pt>
    <dgm:pt modelId="{EC377C16-4E07-4C7B-8EB3-96453C3A1FF2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 smtClean="0"/>
            <a:t>Plan &amp; Design </a:t>
          </a:r>
          <a:endParaRPr lang="en-US" dirty="0"/>
        </a:p>
      </dgm:t>
    </dgm:pt>
    <dgm:pt modelId="{7387332D-28AA-408C-9330-44A9B01874A2}" type="parTrans" cxnId="{C4CAC620-BBFC-453B-90AA-6823A1575F0D}">
      <dgm:prSet/>
      <dgm:spPr/>
      <dgm:t>
        <a:bodyPr/>
        <a:lstStyle/>
        <a:p>
          <a:endParaRPr lang="en-US"/>
        </a:p>
      </dgm:t>
    </dgm:pt>
    <dgm:pt modelId="{73D989F4-B0B7-44CE-B72B-A765414F07C0}" type="sibTrans" cxnId="{C4CAC620-BBFC-453B-90AA-6823A1575F0D}">
      <dgm:prSet/>
      <dgm:spPr/>
      <dgm:t>
        <a:bodyPr/>
        <a:lstStyle/>
        <a:p>
          <a:endParaRPr lang="en-US"/>
        </a:p>
      </dgm:t>
    </dgm:pt>
    <dgm:pt modelId="{315FB5C7-F13B-46A1-BE2C-B804042F25F7}">
      <dgm:prSet/>
      <dgm:spPr>
        <a:solidFill>
          <a:srgbClr val="00B0F0"/>
        </a:solidFill>
      </dgm:spPr>
      <dgm:t>
        <a:bodyPr/>
        <a:lstStyle/>
        <a:p>
          <a:r>
            <a:rPr lang="en-US" dirty="0" smtClean="0"/>
            <a:t>Configure Test Environment </a:t>
          </a:r>
          <a:endParaRPr lang="en-US" dirty="0"/>
        </a:p>
      </dgm:t>
    </dgm:pt>
    <dgm:pt modelId="{BF03BD53-46B6-47B7-89AD-5B95F1D77AE9}" type="parTrans" cxnId="{EAC086D6-25D7-4B6B-AD29-56CAF0AD6539}">
      <dgm:prSet/>
      <dgm:spPr/>
      <dgm:t>
        <a:bodyPr/>
        <a:lstStyle/>
        <a:p>
          <a:endParaRPr lang="en-US"/>
        </a:p>
      </dgm:t>
    </dgm:pt>
    <dgm:pt modelId="{DC043E6D-1B82-46CC-BE9A-B876F92DA5C2}" type="sibTrans" cxnId="{EAC086D6-25D7-4B6B-AD29-56CAF0AD6539}">
      <dgm:prSet/>
      <dgm:spPr/>
      <dgm:t>
        <a:bodyPr/>
        <a:lstStyle/>
        <a:p>
          <a:endParaRPr lang="en-US"/>
        </a:p>
      </dgm:t>
    </dgm:pt>
    <dgm:pt modelId="{3A526986-502B-4A6D-9694-5D3F9D3A1F68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dirty="0" smtClean="0"/>
            <a:t>Implement Test Design</a:t>
          </a:r>
          <a:endParaRPr lang="en-US" dirty="0"/>
        </a:p>
      </dgm:t>
    </dgm:pt>
    <dgm:pt modelId="{717709A4-EE68-480F-98FF-A4E6244A4924}" type="parTrans" cxnId="{31723833-2C93-426C-BEDC-1D0B41D1380A}">
      <dgm:prSet/>
      <dgm:spPr/>
      <dgm:t>
        <a:bodyPr/>
        <a:lstStyle/>
        <a:p>
          <a:endParaRPr lang="en-US"/>
        </a:p>
      </dgm:t>
    </dgm:pt>
    <dgm:pt modelId="{BF1A3026-CC98-4E25-8CF3-FA04E28B3F2E}" type="sibTrans" cxnId="{31723833-2C93-426C-BEDC-1D0B41D1380A}">
      <dgm:prSet/>
      <dgm:spPr/>
      <dgm:t>
        <a:bodyPr/>
        <a:lstStyle/>
        <a:p>
          <a:endParaRPr lang="en-US"/>
        </a:p>
      </dgm:t>
    </dgm:pt>
    <dgm:pt modelId="{DDB837D3-E9B7-461A-89B3-7E20F5CD95A5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 smtClean="0"/>
            <a:t>Run Tests</a:t>
          </a:r>
          <a:endParaRPr lang="en-US" dirty="0"/>
        </a:p>
      </dgm:t>
    </dgm:pt>
    <dgm:pt modelId="{6A56A92B-0314-4764-9056-85BAF0B5F151}" type="parTrans" cxnId="{C11A0B63-D06F-46F0-A817-A11935ACCBC6}">
      <dgm:prSet/>
      <dgm:spPr/>
      <dgm:t>
        <a:bodyPr/>
        <a:lstStyle/>
        <a:p>
          <a:endParaRPr lang="en-US"/>
        </a:p>
      </dgm:t>
    </dgm:pt>
    <dgm:pt modelId="{A6D4581D-8A27-4F1D-ADF7-6E91369BD808}" type="sibTrans" cxnId="{C11A0B63-D06F-46F0-A817-A11935ACCBC6}">
      <dgm:prSet/>
      <dgm:spPr/>
      <dgm:t>
        <a:bodyPr/>
        <a:lstStyle/>
        <a:p>
          <a:endParaRPr lang="en-US"/>
        </a:p>
      </dgm:t>
    </dgm:pt>
    <dgm:pt modelId="{24CDA948-301A-443F-A2CC-FC5F594917DA}">
      <dgm:prSet/>
      <dgm:spPr/>
      <dgm:t>
        <a:bodyPr/>
        <a:lstStyle/>
        <a:p>
          <a:r>
            <a:rPr lang="en-US" dirty="0" smtClean="0"/>
            <a:t>Analyze, </a:t>
          </a:r>
          <a:r>
            <a:rPr lang="en-US" dirty="0" err="1" smtClean="0"/>
            <a:t>finetune</a:t>
          </a:r>
          <a:r>
            <a:rPr lang="en-US" dirty="0" smtClean="0"/>
            <a:t> % Re-test</a:t>
          </a:r>
          <a:endParaRPr lang="en-US" dirty="0"/>
        </a:p>
      </dgm:t>
    </dgm:pt>
    <dgm:pt modelId="{EA22A4F2-ECE1-4B9C-97F7-A7654A42FB0D}" type="parTrans" cxnId="{23A967BE-455D-449A-86B1-F46FC20591EF}">
      <dgm:prSet/>
      <dgm:spPr/>
      <dgm:t>
        <a:bodyPr/>
        <a:lstStyle/>
        <a:p>
          <a:endParaRPr lang="en-US"/>
        </a:p>
      </dgm:t>
    </dgm:pt>
    <dgm:pt modelId="{3CA8F3E9-A514-4B20-97E7-2F8C1E021249}" type="sibTrans" cxnId="{23A967BE-455D-449A-86B1-F46FC20591EF}">
      <dgm:prSet/>
      <dgm:spPr/>
      <dgm:t>
        <a:bodyPr/>
        <a:lstStyle/>
        <a:p>
          <a:endParaRPr lang="en-US"/>
        </a:p>
      </dgm:t>
    </dgm:pt>
    <dgm:pt modelId="{5AC00ED9-740A-4A0C-A543-492BC3021B33}" type="pres">
      <dgm:prSet presAssocID="{313B5E7D-792A-4D22-8D4A-645F5E97C4FF}" presName="Name0" presStyleCnt="0">
        <dgm:presLayoutVars>
          <dgm:dir/>
          <dgm:resizeHandles val="exact"/>
        </dgm:presLayoutVars>
      </dgm:prSet>
      <dgm:spPr/>
    </dgm:pt>
    <dgm:pt modelId="{266CFA50-A710-4CC0-9A34-33D2FFD1307B}" type="pres">
      <dgm:prSet presAssocID="{2E6B0CA4-C4C9-46C9-A49A-AFF1956C7416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CA4DC4-8AA1-4270-A0EF-65E96E832E20}" type="pres">
      <dgm:prSet presAssocID="{5B5C0CCA-029F-4A95-9FB3-8662ED597769}" presName="parSpace" presStyleCnt="0"/>
      <dgm:spPr/>
    </dgm:pt>
    <dgm:pt modelId="{816FE57A-FB33-431C-A199-FC7F21CFBD88}" type="pres">
      <dgm:prSet presAssocID="{D2D2D8C3-8157-4003-AF11-3729D1CB021E}" presName="parTxOnly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5E8E0D-233A-46CE-A4DD-FD2E37825F72}" type="pres">
      <dgm:prSet presAssocID="{886AA1E1-40D6-4ECC-9EC5-461686C8F765}" presName="parSpace" presStyleCnt="0"/>
      <dgm:spPr/>
    </dgm:pt>
    <dgm:pt modelId="{F0FD4F46-1D48-4D83-8709-6ED8AACEE3F0}" type="pres">
      <dgm:prSet presAssocID="{EC377C16-4E07-4C7B-8EB3-96453C3A1FF2}" presName="parTxOnly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47F30A-4390-4786-91AD-26E2DA50DB51}" type="pres">
      <dgm:prSet presAssocID="{73D989F4-B0B7-44CE-B72B-A765414F07C0}" presName="parSpace" presStyleCnt="0"/>
      <dgm:spPr/>
    </dgm:pt>
    <dgm:pt modelId="{B315E158-FF7F-4C9D-9089-039BC64C5636}" type="pres">
      <dgm:prSet presAssocID="{315FB5C7-F13B-46A1-BE2C-B804042F25F7}" presName="parTxOnly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EA9A6F-221C-41C6-AAAE-B81C8BBE4B63}" type="pres">
      <dgm:prSet presAssocID="{DC043E6D-1B82-46CC-BE9A-B876F92DA5C2}" presName="parSpace" presStyleCnt="0"/>
      <dgm:spPr/>
    </dgm:pt>
    <dgm:pt modelId="{9501211B-C1BF-4919-82B0-C3E47744A9D9}" type="pres">
      <dgm:prSet presAssocID="{3A526986-502B-4A6D-9694-5D3F9D3A1F68}" presName="parTxOnly" presStyleLbl="node1" presStyleIdx="4" presStyleCnt="7" custLinFactNeighborX="7173" custLinFactNeighborY="-8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65177C-6A57-4966-9196-6258EB470065}" type="pres">
      <dgm:prSet presAssocID="{BF1A3026-CC98-4E25-8CF3-FA04E28B3F2E}" presName="parSpace" presStyleCnt="0"/>
      <dgm:spPr/>
    </dgm:pt>
    <dgm:pt modelId="{62110D12-6501-4187-8E5C-7F607951FBAD}" type="pres">
      <dgm:prSet presAssocID="{DDB837D3-E9B7-461A-89B3-7E20F5CD95A5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DC0A27-2A11-4C5E-82FE-AD996C683FF8}" type="pres">
      <dgm:prSet presAssocID="{A6D4581D-8A27-4F1D-ADF7-6E91369BD808}" presName="parSpace" presStyleCnt="0"/>
      <dgm:spPr/>
    </dgm:pt>
    <dgm:pt modelId="{1D150637-BA6D-4C2A-834A-DE2D71B68904}" type="pres">
      <dgm:prSet presAssocID="{24CDA948-301A-443F-A2CC-FC5F594917DA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B2BF52-AB38-4643-95EE-8DBDC321A424}" type="presOf" srcId="{DDB837D3-E9B7-461A-89B3-7E20F5CD95A5}" destId="{62110D12-6501-4187-8E5C-7F607951FBAD}" srcOrd="0" destOrd="0" presId="urn:microsoft.com/office/officeart/2005/8/layout/hChevron3"/>
    <dgm:cxn modelId="{31723833-2C93-426C-BEDC-1D0B41D1380A}" srcId="{313B5E7D-792A-4D22-8D4A-645F5E97C4FF}" destId="{3A526986-502B-4A6D-9694-5D3F9D3A1F68}" srcOrd="4" destOrd="0" parTransId="{717709A4-EE68-480F-98FF-A4E6244A4924}" sibTransId="{BF1A3026-CC98-4E25-8CF3-FA04E28B3F2E}"/>
    <dgm:cxn modelId="{EAC086D6-25D7-4B6B-AD29-56CAF0AD6539}" srcId="{313B5E7D-792A-4D22-8D4A-645F5E97C4FF}" destId="{315FB5C7-F13B-46A1-BE2C-B804042F25F7}" srcOrd="3" destOrd="0" parTransId="{BF03BD53-46B6-47B7-89AD-5B95F1D77AE9}" sibTransId="{DC043E6D-1B82-46CC-BE9A-B876F92DA5C2}"/>
    <dgm:cxn modelId="{2EEB56D3-B8E4-43E2-9A0E-A97170355B15}" srcId="{313B5E7D-792A-4D22-8D4A-645F5E97C4FF}" destId="{D2D2D8C3-8157-4003-AF11-3729D1CB021E}" srcOrd="1" destOrd="0" parTransId="{73FE4725-25AF-4584-ADF9-74D3B2C9CECC}" sibTransId="{886AA1E1-40D6-4ECC-9EC5-461686C8F765}"/>
    <dgm:cxn modelId="{C11A0B63-D06F-46F0-A817-A11935ACCBC6}" srcId="{313B5E7D-792A-4D22-8D4A-645F5E97C4FF}" destId="{DDB837D3-E9B7-461A-89B3-7E20F5CD95A5}" srcOrd="5" destOrd="0" parTransId="{6A56A92B-0314-4764-9056-85BAF0B5F151}" sibTransId="{A6D4581D-8A27-4F1D-ADF7-6E91369BD808}"/>
    <dgm:cxn modelId="{7F6F90E7-2602-4834-A6CF-EFE49D2F0E5B}" type="presOf" srcId="{3A526986-502B-4A6D-9694-5D3F9D3A1F68}" destId="{9501211B-C1BF-4919-82B0-C3E47744A9D9}" srcOrd="0" destOrd="0" presId="urn:microsoft.com/office/officeart/2005/8/layout/hChevron3"/>
    <dgm:cxn modelId="{45419229-E056-4E8A-B355-D4865822AD8E}" srcId="{313B5E7D-792A-4D22-8D4A-645F5E97C4FF}" destId="{2E6B0CA4-C4C9-46C9-A49A-AFF1956C7416}" srcOrd="0" destOrd="0" parTransId="{5EF24CFB-1354-4B2D-AAC2-EA628B48DDDC}" sibTransId="{5B5C0CCA-029F-4A95-9FB3-8662ED597769}"/>
    <dgm:cxn modelId="{1F8CD4D9-CC14-46D0-AD42-D1CB7E0D5A77}" type="presOf" srcId="{315FB5C7-F13B-46A1-BE2C-B804042F25F7}" destId="{B315E158-FF7F-4C9D-9089-039BC64C5636}" srcOrd="0" destOrd="0" presId="urn:microsoft.com/office/officeart/2005/8/layout/hChevron3"/>
    <dgm:cxn modelId="{EEBE6651-4BE3-477E-9A1D-A5FB5C498DFA}" type="presOf" srcId="{313B5E7D-792A-4D22-8D4A-645F5E97C4FF}" destId="{5AC00ED9-740A-4A0C-A543-492BC3021B33}" srcOrd="0" destOrd="0" presId="urn:microsoft.com/office/officeart/2005/8/layout/hChevron3"/>
    <dgm:cxn modelId="{44C43E2A-3EF7-49ED-A58E-DF465041EF5E}" type="presOf" srcId="{D2D2D8C3-8157-4003-AF11-3729D1CB021E}" destId="{816FE57A-FB33-431C-A199-FC7F21CFBD88}" srcOrd="0" destOrd="0" presId="urn:microsoft.com/office/officeart/2005/8/layout/hChevron3"/>
    <dgm:cxn modelId="{FA40BCAE-E92B-44AC-ADD0-C797528407F5}" type="presOf" srcId="{2E6B0CA4-C4C9-46C9-A49A-AFF1956C7416}" destId="{266CFA50-A710-4CC0-9A34-33D2FFD1307B}" srcOrd="0" destOrd="0" presId="urn:microsoft.com/office/officeart/2005/8/layout/hChevron3"/>
    <dgm:cxn modelId="{5EC920D9-CCE4-4DB6-B5F8-BB6455745E01}" type="presOf" srcId="{EC377C16-4E07-4C7B-8EB3-96453C3A1FF2}" destId="{F0FD4F46-1D48-4D83-8709-6ED8AACEE3F0}" srcOrd="0" destOrd="0" presId="urn:microsoft.com/office/officeart/2005/8/layout/hChevron3"/>
    <dgm:cxn modelId="{23A967BE-455D-449A-86B1-F46FC20591EF}" srcId="{313B5E7D-792A-4D22-8D4A-645F5E97C4FF}" destId="{24CDA948-301A-443F-A2CC-FC5F594917DA}" srcOrd="6" destOrd="0" parTransId="{EA22A4F2-ECE1-4B9C-97F7-A7654A42FB0D}" sibTransId="{3CA8F3E9-A514-4B20-97E7-2F8C1E021249}"/>
    <dgm:cxn modelId="{C4CAC620-BBFC-453B-90AA-6823A1575F0D}" srcId="{313B5E7D-792A-4D22-8D4A-645F5E97C4FF}" destId="{EC377C16-4E07-4C7B-8EB3-96453C3A1FF2}" srcOrd="2" destOrd="0" parTransId="{7387332D-28AA-408C-9330-44A9B01874A2}" sibTransId="{73D989F4-B0B7-44CE-B72B-A765414F07C0}"/>
    <dgm:cxn modelId="{A88F480B-FB22-4135-A615-7DEDFC4B213E}" type="presOf" srcId="{24CDA948-301A-443F-A2CC-FC5F594917DA}" destId="{1D150637-BA6D-4C2A-834A-DE2D71B68904}" srcOrd="0" destOrd="0" presId="urn:microsoft.com/office/officeart/2005/8/layout/hChevron3"/>
    <dgm:cxn modelId="{247BDCAA-6F98-45C2-A412-BC77259A2CF3}" type="presParOf" srcId="{5AC00ED9-740A-4A0C-A543-492BC3021B33}" destId="{266CFA50-A710-4CC0-9A34-33D2FFD1307B}" srcOrd="0" destOrd="0" presId="urn:microsoft.com/office/officeart/2005/8/layout/hChevron3"/>
    <dgm:cxn modelId="{9DCE24E4-3C83-4841-89FA-980B35609E18}" type="presParOf" srcId="{5AC00ED9-740A-4A0C-A543-492BC3021B33}" destId="{5BCA4DC4-8AA1-4270-A0EF-65E96E832E20}" srcOrd="1" destOrd="0" presId="urn:microsoft.com/office/officeart/2005/8/layout/hChevron3"/>
    <dgm:cxn modelId="{CD4DFACC-7B6B-4E10-B652-D89EC7B2E574}" type="presParOf" srcId="{5AC00ED9-740A-4A0C-A543-492BC3021B33}" destId="{816FE57A-FB33-431C-A199-FC7F21CFBD88}" srcOrd="2" destOrd="0" presId="urn:microsoft.com/office/officeart/2005/8/layout/hChevron3"/>
    <dgm:cxn modelId="{5AC01F22-5DC6-47AF-AB0E-2E0D4406DE0A}" type="presParOf" srcId="{5AC00ED9-740A-4A0C-A543-492BC3021B33}" destId="{CC5E8E0D-233A-46CE-A4DD-FD2E37825F72}" srcOrd="3" destOrd="0" presId="urn:microsoft.com/office/officeart/2005/8/layout/hChevron3"/>
    <dgm:cxn modelId="{AEAA1881-F31A-4BE2-BBC5-A82E43881A96}" type="presParOf" srcId="{5AC00ED9-740A-4A0C-A543-492BC3021B33}" destId="{F0FD4F46-1D48-4D83-8709-6ED8AACEE3F0}" srcOrd="4" destOrd="0" presId="urn:microsoft.com/office/officeart/2005/8/layout/hChevron3"/>
    <dgm:cxn modelId="{36A2D91B-C8C8-442B-9332-7FC51DB7F942}" type="presParOf" srcId="{5AC00ED9-740A-4A0C-A543-492BC3021B33}" destId="{6A47F30A-4390-4786-91AD-26E2DA50DB51}" srcOrd="5" destOrd="0" presId="urn:microsoft.com/office/officeart/2005/8/layout/hChevron3"/>
    <dgm:cxn modelId="{8E051AC2-DBC8-4FD5-A4FF-3CDEDE0E8C26}" type="presParOf" srcId="{5AC00ED9-740A-4A0C-A543-492BC3021B33}" destId="{B315E158-FF7F-4C9D-9089-039BC64C5636}" srcOrd="6" destOrd="0" presId="urn:microsoft.com/office/officeart/2005/8/layout/hChevron3"/>
    <dgm:cxn modelId="{9FB75999-5CE5-4618-8F35-32FD57A6AAC1}" type="presParOf" srcId="{5AC00ED9-740A-4A0C-A543-492BC3021B33}" destId="{C0EA9A6F-221C-41C6-AAAE-B81C8BBE4B63}" srcOrd="7" destOrd="0" presId="urn:microsoft.com/office/officeart/2005/8/layout/hChevron3"/>
    <dgm:cxn modelId="{EB0D460F-EC09-4BDC-AF23-379C6BC216DD}" type="presParOf" srcId="{5AC00ED9-740A-4A0C-A543-492BC3021B33}" destId="{9501211B-C1BF-4919-82B0-C3E47744A9D9}" srcOrd="8" destOrd="0" presId="urn:microsoft.com/office/officeart/2005/8/layout/hChevron3"/>
    <dgm:cxn modelId="{D2EEC0E7-C86F-4D10-8330-B7D4DE6CD9EF}" type="presParOf" srcId="{5AC00ED9-740A-4A0C-A543-492BC3021B33}" destId="{2E65177C-6A57-4966-9196-6258EB470065}" srcOrd="9" destOrd="0" presId="urn:microsoft.com/office/officeart/2005/8/layout/hChevron3"/>
    <dgm:cxn modelId="{454D9387-E03E-4D04-8E5D-BE14D211F9C4}" type="presParOf" srcId="{5AC00ED9-740A-4A0C-A543-492BC3021B33}" destId="{62110D12-6501-4187-8E5C-7F607951FBAD}" srcOrd="10" destOrd="0" presId="urn:microsoft.com/office/officeart/2005/8/layout/hChevron3"/>
    <dgm:cxn modelId="{5D7F8994-0115-4DE1-8019-D12B097363AF}" type="presParOf" srcId="{5AC00ED9-740A-4A0C-A543-492BC3021B33}" destId="{FEDC0A27-2A11-4C5E-82FE-AD996C683FF8}" srcOrd="11" destOrd="0" presId="urn:microsoft.com/office/officeart/2005/8/layout/hChevron3"/>
    <dgm:cxn modelId="{2FB81030-3E72-44F5-A46C-22A5849C3968}" type="presParOf" srcId="{5AC00ED9-740A-4A0C-A543-492BC3021B33}" destId="{1D150637-BA6D-4C2A-834A-DE2D71B68904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ECAB4-D920-4086-AA1E-4A2193AB208B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F3129-1A8A-41B4-90B9-C6AEF9684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626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18DFE-B188-4208-A515-451D47C2ED5F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FF9DF9-6878-492F-8DCF-807814558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334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F9DF9-6878-492F-8DCF-8078145587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97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F9DF9-6878-492F-8DCF-8078145587A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53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1020 cold</a:t>
            </a:r>
            <a:r>
              <a:rPr lang="en-US" baseline="0" dirty="0" smtClean="0"/>
              <a:t> drawn steel, 90% reliability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F9DF9-6878-492F-8DCF-8078145587A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66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DF2E-DA50-4F2D-BD72-F55C14B70570}" type="datetime1">
              <a:rPr lang="en-US" smtClean="0"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477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A913-E61B-417F-9148-D2C097313433}" type="datetime1">
              <a:rPr lang="en-US" smtClean="0"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97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04A43-CBC5-4A68-A3FA-FB13391504B9}" type="datetime1">
              <a:rPr lang="en-US" smtClean="0"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01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583D9-21DF-401B-A728-6B662AA7D0E3}" type="datetime1">
              <a:rPr lang="en-US" smtClean="0"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48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21523-F1A7-4E82-98B0-8458947E99E8}" type="datetime1">
              <a:rPr lang="en-US" smtClean="0"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843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61C08-A321-4269-A344-27C1D6CEF38A}" type="datetime1">
              <a:rPr lang="en-US" smtClean="0"/>
              <a:t>12/12/2016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971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76D2B-68E7-476F-8423-8E57AC5B22E7}" type="datetime1">
              <a:rPr lang="en-US" smtClean="0"/>
              <a:t>12/12/2016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144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BB63-97A4-4700-904E-963B61DD3F3B}" type="datetime1">
              <a:rPr lang="en-US" smtClean="0"/>
              <a:t>12/12/2016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78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DE384-F48F-41A8-B8FF-56C0B683244D}" type="datetime1">
              <a:rPr lang="en-US" smtClean="0"/>
              <a:t>12/12/2016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6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700116F-A16C-433D-8F93-D5A4902BE988}" type="datetime1">
              <a:rPr lang="en-US" smtClean="0"/>
              <a:t>12/12/2016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184305B-94C0-4AAC-8265-AE83B24A2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558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83B79-DC8B-4AB0-99A1-CF1FE0E12BB0}" type="datetime1">
              <a:rPr lang="en-US" smtClean="0"/>
              <a:t>12/12/2016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03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14BF24E-A589-4388-89D2-838177A1C744}" type="datetime1">
              <a:rPr lang="en-US" smtClean="0"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184305B-94C0-4AAC-8265-AE83B24A26C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90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8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20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3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41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39.png"/><Relationship Id="rId1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microsoft.com/office/2007/relationships/hdphoto" Target="../media/hdphoto1.wdp"/><Relationship Id="rId9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0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7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5" Type="http://schemas.openxmlformats.org/officeDocument/2006/relationships/image" Target="../media/image310.png"/><Relationship Id="rId4" Type="http://schemas.openxmlformats.org/officeDocument/2006/relationships/image" Target="../media/image30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rbinetechnologies.com/" TargetMode="External"/><Relationship Id="rId7" Type="http://schemas.openxmlformats.org/officeDocument/2006/relationships/image" Target="../media/image6.png"/><Relationship Id="rId2" Type="http://schemas.openxmlformats.org/officeDocument/2006/relationships/hyperlink" Target="http://www.p-a-hilton.co.uk/teaching-equipment-for-sale.php?buy=327&amp;addid=32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://www.gdjinc.com/engine/engineintro.html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1</a:t>
            </a:fld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51683" y="1440193"/>
            <a:ext cx="10988864" cy="1833562"/>
          </a:xfrm>
        </p:spPr>
        <p:txBody>
          <a:bodyPr>
            <a:noAutofit/>
          </a:bodyPr>
          <a:lstStyle/>
          <a:p>
            <a:r>
              <a:rPr lang="en-US" sz="7200" dirty="0" smtClean="0"/>
              <a:t>High Speed Turbojet Instrumentation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691341" y="3637586"/>
            <a:ext cx="6816725" cy="132080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>
                <a:latin typeface="+mj-lt"/>
              </a:rPr>
              <a:t>Chantel Flores </a:t>
            </a:r>
          </a:p>
          <a:p>
            <a:pPr algn="ctr"/>
            <a:r>
              <a:rPr lang="en-US" sz="2000" b="1" dirty="0" smtClean="0">
                <a:latin typeface="+mj-lt"/>
              </a:rPr>
              <a:t>William </a:t>
            </a:r>
            <a:r>
              <a:rPr lang="en-US" sz="2000" b="1" dirty="0" err="1" smtClean="0">
                <a:latin typeface="+mj-lt"/>
              </a:rPr>
              <a:t>Rektorik</a:t>
            </a:r>
            <a:endParaRPr lang="en-US" sz="2000" b="1" dirty="0">
              <a:latin typeface="+mj-lt"/>
            </a:endParaRPr>
          </a:p>
          <a:p>
            <a:pPr algn="ctr"/>
            <a:r>
              <a:rPr lang="en-US" sz="2000" b="1" dirty="0">
                <a:latin typeface="+mj-lt"/>
              </a:rPr>
              <a:t>Orlando Rodriguez</a:t>
            </a:r>
          </a:p>
        </p:txBody>
      </p:sp>
      <p:pic>
        <p:nvPicPr>
          <p:cNvPr id="1026" name="Picture 2" descr="Image result for utrg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664" y="241734"/>
            <a:ext cx="2359743" cy="63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9756640" y="4958386"/>
            <a:ext cx="6815669" cy="132080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Faculty Advisors </a:t>
            </a:r>
          </a:p>
          <a:p>
            <a:r>
              <a:rPr lang="en-US" sz="2000" b="1" dirty="0"/>
              <a:t>Dr. Isaac </a:t>
            </a:r>
            <a:r>
              <a:rPr lang="en-US" sz="2000" b="1" dirty="0" err="1"/>
              <a:t>Choutapalli</a:t>
            </a:r>
            <a:endParaRPr lang="en-US" sz="2000" b="1" dirty="0"/>
          </a:p>
          <a:p>
            <a:r>
              <a:rPr lang="en-US" sz="2000" b="1" dirty="0"/>
              <a:t>Faculty Co-Advisor </a:t>
            </a:r>
          </a:p>
          <a:p>
            <a:r>
              <a:rPr lang="en-US" sz="2000" b="1" dirty="0"/>
              <a:t>Dr. Robert Jones </a:t>
            </a:r>
          </a:p>
          <a:p>
            <a:pPr algn="ctr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88065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10</a:t>
            </a:fld>
            <a:endParaRPr lang="en-US" sz="2800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392339" y="2826884"/>
            <a:ext cx="11636375" cy="2732087"/>
          </a:xfrm>
        </p:spPr>
        <p:txBody>
          <a:bodyPr>
            <a:noAutofit/>
          </a:bodyPr>
          <a:lstStyle/>
          <a:p>
            <a:pPr algn="l"/>
            <a:r>
              <a:rPr lang="en-US" sz="4000" b="1" u="sng" dirty="0"/>
              <a:t/>
            </a:r>
            <a:br>
              <a:rPr lang="en-US" sz="4000" b="1" u="sng" dirty="0"/>
            </a:br>
            <a:r>
              <a:rPr lang="en-US" sz="4000" b="1" u="sng" dirty="0"/>
              <a:t/>
            </a:r>
            <a:br>
              <a:rPr lang="en-US" sz="4000" b="1" u="sng" dirty="0"/>
            </a:br>
            <a:r>
              <a:rPr lang="en-US" sz="4000" b="1" u="sng" dirty="0"/>
              <a:t/>
            </a:r>
            <a:br>
              <a:rPr lang="en-US" sz="4000" b="1" u="sng" dirty="0"/>
            </a:br>
            <a:r>
              <a:rPr lang="en-US" sz="4000" b="1" u="sng" dirty="0" smtClean="0"/>
              <a:t/>
            </a:r>
            <a:br>
              <a:rPr lang="en-US" sz="4000" b="1" u="sng" dirty="0" smtClean="0"/>
            </a:br>
            <a:r>
              <a:rPr lang="en-US" u="sng" dirty="0" smtClean="0"/>
              <a:t>Goal</a:t>
            </a:r>
            <a:r>
              <a:rPr lang="en-US" sz="4000" dirty="0"/>
              <a:t>: </a:t>
            </a:r>
            <a:r>
              <a:rPr lang="en-US" sz="4400" dirty="0"/>
              <a:t>Develop an instrumented gas turbine test stand that will allow students to understand the limits and capabilities of a </a:t>
            </a:r>
            <a:r>
              <a:rPr lang="en-US" sz="4400" dirty="0" smtClean="0"/>
              <a:t>turbojet engine</a:t>
            </a:r>
            <a:r>
              <a:rPr lang="en-US" sz="4400" dirty="0"/>
              <a:t>.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u="sng" dirty="0"/>
              <a:t/>
            </a:r>
            <a:br>
              <a:rPr lang="en-US" sz="4000" u="sng" dirty="0"/>
            </a:br>
            <a:r>
              <a:rPr lang="en-US" sz="4000" u="sng" dirty="0"/>
              <a:t/>
            </a:r>
            <a:br>
              <a:rPr lang="en-US" sz="4000" u="sng" dirty="0"/>
            </a:br>
            <a:r>
              <a:rPr lang="en-US" u="sng" dirty="0"/>
              <a:t>Objective</a:t>
            </a:r>
            <a:r>
              <a:rPr lang="en-US" sz="4000" dirty="0"/>
              <a:t>: </a:t>
            </a:r>
            <a:r>
              <a:rPr lang="en-US" sz="4400" dirty="0"/>
              <a:t>Provide a precision test stand at low cost for scholastic and research usage.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endParaRPr lang="en-US" sz="4000" b="1" u="sng" dirty="0"/>
          </a:p>
        </p:txBody>
      </p:sp>
    </p:spTree>
    <p:extLst>
      <p:ext uri="{BB962C8B-B14F-4D97-AF65-F5344CB8AC3E}">
        <p14:creationId xmlns:p14="http://schemas.microsoft.com/office/powerpoint/2010/main" val="54763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4628" b="7879"/>
          <a:stretch/>
        </p:blipFill>
        <p:spPr>
          <a:xfrm>
            <a:off x="906402" y="66675"/>
            <a:ext cx="10214727" cy="5608403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528564" y="594278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63362" y="4630172"/>
            <a:ext cx="232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-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92253" y="4630172"/>
            <a:ext cx="232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-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60806" y="4630172"/>
            <a:ext cx="232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-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21144" y="4634028"/>
            <a:ext cx="232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-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89697" y="4623070"/>
            <a:ext cx="232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-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47479" y="4630172"/>
            <a:ext cx="232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-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92254" y="4808226"/>
            <a:ext cx="232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-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11</a:t>
            </a:fld>
            <a:endParaRPr lang="en-US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811769"/>
              </p:ext>
            </p:extLst>
          </p:nvPr>
        </p:nvGraphicFramePr>
        <p:xfrm>
          <a:off x="1209675" y="5671542"/>
          <a:ext cx="4030196" cy="6324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058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52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06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3169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3169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3169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3169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3169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9710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Technical Evaluation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" u="none" strike="noStrike" dirty="0">
                          <a:effectLst/>
                        </a:rPr>
                        <a:t> </a:t>
                      </a:r>
                      <a:endParaRPr lang="en-US" sz="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" u="none" strike="noStrike" dirty="0">
                          <a:effectLst/>
                        </a:rPr>
                        <a:t> </a:t>
                      </a:r>
                      <a:endParaRPr lang="en-US" sz="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" u="none" strike="noStrike" dirty="0">
                          <a:effectLst/>
                        </a:rPr>
                        <a:t> </a:t>
                      </a:r>
                      <a:endParaRPr lang="en-US" sz="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" u="none" strike="noStrike" dirty="0">
                          <a:effectLst/>
                        </a:rPr>
                        <a:t> </a:t>
                      </a:r>
                      <a:endParaRPr lang="en-US" sz="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" u="none" strike="noStrike" dirty="0">
                          <a:effectLst/>
                        </a:rPr>
                        <a:t> </a:t>
                      </a:r>
                      <a:endParaRPr lang="en-US" sz="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" u="none" strike="noStrike" dirty="0">
                          <a:effectLst/>
                        </a:rPr>
                        <a:t> </a:t>
                      </a:r>
                      <a:endParaRPr lang="en-US" sz="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" u="none" strike="noStrike" dirty="0">
                          <a:effectLst/>
                        </a:rPr>
                        <a:t> </a:t>
                      </a:r>
                      <a:endParaRPr lang="en-US" sz="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122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Our</a:t>
                      </a:r>
                      <a:r>
                        <a:rPr lang="en-US" sz="7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Company</a:t>
                      </a:r>
                      <a:endParaRPr 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800 </a:t>
                      </a:r>
                      <a:endParaRPr 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YES</a:t>
                      </a:r>
                      <a:endParaRPr 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100 psi</a:t>
                      </a:r>
                      <a:endParaRPr 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8.33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 </a:t>
                      </a:r>
                      <a:endParaRPr 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YES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YES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71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P.A. Hilton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700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 psi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11.94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3.9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7984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Turbine Technologies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720 </a:t>
                      </a:r>
                      <a:endParaRPr 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</a:t>
                      </a:r>
                      <a:endParaRPr 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48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 </a:t>
                      </a:r>
                      <a:endParaRPr 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YES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YES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852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 dirty="0">
                          <a:effectLst/>
                        </a:rPr>
                        <a:t>GDJ Inc</a:t>
                      </a:r>
                      <a:r>
                        <a:rPr lang="en-US" sz="900" b="0" u="none" strike="noStrike" dirty="0">
                          <a:effectLst/>
                        </a:rPr>
                        <a:t>.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</a:t>
                      </a:r>
                      <a:endParaRPr 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r>
                        <a:rPr lang="en-US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YES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YES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906403" y="0"/>
            <a:ext cx="4570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latin typeface="+mj-lt"/>
              </a:rPr>
              <a:t>Quality Function Deployment</a:t>
            </a:r>
            <a:endParaRPr lang="en-US" sz="27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995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833" t="28222" r="57251" b="21111"/>
          <a:stretch/>
        </p:blipFill>
        <p:spPr>
          <a:xfrm>
            <a:off x="2280962" y="694021"/>
            <a:ext cx="6568440" cy="53450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47336" y="4811143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-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51265" y="4811141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-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39210" y="4811407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-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14102" y="4811407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-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50794" y="4815342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-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44807" y="516356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-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71491" t="25277" r="9428" b="31574"/>
          <a:stretch/>
        </p:blipFill>
        <p:spPr>
          <a:xfrm>
            <a:off x="9538894" y="694021"/>
            <a:ext cx="1728788" cy="2198915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2280962" y="3433386"/>
            <a:ext cx="0" cy="14480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80961" y="3433386"/>
            <a:ext cx="29751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5206123" y="3433386"/>
            <a:ext cx="15811" cy="14480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280962" y="4874965"/>
            <a:ext cx="2925161" cy="64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259373" y="4874965"/>
            <a:ext cx="0" cy="116197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253814" y="6021843"/>
            <a:ext cx="3002260" cy="862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221934" y="4881437"/>
            <a:ext cx="0" cy="1149033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16200000">
            <a:off x="1590632" y="3831863"/>
            <a:ext cx="810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Needs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1510635" y="5114488"/>
            <a:ext cx="1078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Wants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44888" y="74245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Needs and Wants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12</a:t>
            </a:fld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8461621" y="4811142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18196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699" t="26296" r="68496" b="18056"/>
          <a:stretch/>
        </p:blipFill>
        <p:spPr>
          <a:xfrm>
            <a:off x="3155220" y="890723"/>
            <a:ext cx="3052847" cy="536720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262912"/>
            <a:ext cx="66675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Comparative Company Evaluation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13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7637" t="24444" r="11167" b="16388"/>
          <a:stretch/>
        </p:blipFill>
        <p:spPr>
          <a:xfrm>
            <a:off x="6140333" y="518160"/>
            <a:ext cx="5379979" cy="573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9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804543"/>
              </p:ext>
            </p:extLst>
          </p:nvPr>
        </p:nvGraphicFramePr>
        <p:xfrm>
          <a:off x="555171" y="3265716"/>
          <a:ext cx="11125199" cy="306779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6855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06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59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5591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5195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8164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29884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Technical Evaluation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9884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Our</a:t>
                      </a:r>
                      <a:r>
                        <a:rPr lang="en-US" sz="2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Company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800 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30,000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100 psi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8.33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 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YES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YES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82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u="none" strike="noStrike" dirty="0">
                          <a:effectLst/>
                        </a:rPr>
                        <a:t>P.A. Hilton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700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72,500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 psi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11.9 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3.9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9884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Turbine Technologies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720 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60,495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48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 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YES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YES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29884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u="none" strike="noStrike" dirty="0">
                          <a:effectLst/>
                        </a:rPr>
                        <a:t>GDJ Inc</a:t>
                      </a:r>
                      <a:r>
                        <a:rPr lang="en-US" sz="3200" b="0" u="none" strike="noStrike" dirty="0">
                          <a:effectLst/>
                        </a:rPr>
                        <a:t>.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68,500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r>
                        <a:rPr lang="en-US" sz="24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YES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YES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646813" y="427928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Technical </a:t>
            </a:r>
          </a:p>
          <a:p>
            <a:r>
              <a:rPr lang="en-US" dirty="0"/>
              <a:t>Evaluation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134709" y="427928"/>
            <a:ext cx="491706" cy="1450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6750" t="36370" r="42500" b="25253"/>
          <a:stretch/>
        </p:blipFill>
        <p:spPr>
          <a:xfrm>
            <a:off x="4223657" y="96133"/>
            <a:ext cx="7456713" cy="314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5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1372" t="25277" r="10275" b="32279"/>
          <a:stretch/>
        </p:blipFill>
        <p:spPr>
          <a:xfrm>
            <a:off x="8809313" y="1475845"/>
            <a:ext cx="3037114" cy="395081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69175" y="373534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Engineering </a:t>
            </a:r>
          </a:p>
          <a:p>
            <a:r>
              <a:rPr lang="en-US" dirty="0"/>
              <a:t>Specifications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15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443" y="625552"/>
            <a:ext cx="3995682" cy="565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5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100051" y="1811377"/>
            <a:ext cx="10058400" cy="3566160"/>
          </a:xfrm>
        </p:spPr>
        <p:txBody>
          <a:bodyPr/>
          <a:lstStyle/>
          <a:p>
            <a:r>
              <a:rPr lang="en-US" dirty="0"/>
              <a:t>DESIGN EMBODIMENT</a:t>
            </a:r>
            <a:br>
              <a:rPr lang="en-US" dirty="0"/>
            </a:b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29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969966983"/>
              </p:ext>
            </p:extLst>
          </p:nvPr>
        </p:nvGraphicFramePr>
        <p:xfrm>
          <a:off x="189459" y="1816717"/>
          <a:ext cx="6722969" cy="4643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Selection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126480" y="1997947"/>
            <a:ext cx="4802777" cy="255228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Methodology</a:t>
            </a:r>
            <a:endParaRPr lang="en-US" sz="2800" dirty="0" smtClean="0"/>
          </a:p>
          <a:p>
            <a:pPr marL="578358" lvl="1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Literature </a:t>
            </a:r>
            <a:r>
              <a:rPr lang="en-US" sz="2600" dirty="0"/>
              <a:t>Search</a:t>
            </a:r>
          </a:p>
          <a:p>
            <a:pPr marL="578358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Competitive Products</a:t>
            </a:r>
          </a:p>
          <a:p>
            <a:pPr marL="578358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Brain </a:t>
            </a:r>
            <a:r>
              <a:rPr lang="en-US" sz="2600" dirty="0" smtClean="0"/>
              <a:t>Storming</a:t>
            </a:r>
            <a:endParaRPr lang="en-US" sz="2600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97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97279" y="337457"/>
            <a:ext cx="10223864" cy="1399903"/>
          </a:xfrm>
        </p:spPr>
        <p:txBody>
          <a:bodyPr>
            <a:normAutofit/>
          </a:bodyPr>
          <a:lstStyle/>
          <a:p>
            <a:r>
              <a:rPr lang="en-US" dirty="0"/>
              <a:t>Concept Selection for Engine </a:t>
            </a:r>
            <a:r>
              <a:rPr lang="en-US" dirty="0" smtClean="0"/>
              <a:t>Mount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604276" y="1737360"/>
            <a:ext cx="4841968" cy="3526973"/>
          </a:xfrm>
        </p:spPr>
        <p:txBody>
          <a:bodyPr/>
          <a:lstStyle/>
          <a:p>
            <a:pPr marL="917120" lvl="5" indent="0">
              <a:buNone/>
            </a:pPr>
            <a:endParaRPr lang="en-US" sz="3600" u="sng" dirty="0" smtClean="0"/>
          </a:p>
          <a:p>
            <a:pPr marL="841248" lvl="4" indent="0">
              <a:buNone/>
            </a:pPr>
            <a:r>
              <a:rPr lang="en-US" sz="3600" dirty="0" smtClean="0"/>
              <a:t>Concept Variants</a:t>
            </a:r>
          </a:p>
          <a:p>
            <a:pPr marL="1580060" lvl="5" indent="-571500">
              <a:buFont typeface="Wingdings" panose="05000000000000000000" pitchFamily="2" charset="2"/>
              <a:buChar char="Ø"/>
            </a:pPr>
            <a:r>
              <a:rPr lang="en-US" sz="3600" dirty="0" smtClean="0"/>
              <a:t>Rail</a:t>
            </a:r>
            <a:endParaRPr lang="en-US" sz="3600" dirty="0"/>
          </a:p>
          <a:p>
            <a:pPr marL="1580060" lvl="5" indent="-571500">
              <a:buFont typeface="Wingdings" panose="05000000000000000000" pitchFamily="2" charset="2"/>
              <a:buChar char="Ø"/>
            </a:pPr>
            <a:r>
              <a:rPr lang="en-US" sz="3600" dirty="0" smtClean="0"/>
              <a:t>Linkage</a:t>
            </a:r>
          </a:p>
          <a:p>
            <a:pPr marL="1580060" lvl="5" indent="-571500">
              <a:buFont typeface="Wingdings" panose="05000000000000000000" pitchFamily="2" charset="2"/>
              <a:buChar char="Ø"/>
            </a:pPr>
            <a:r>
              <a:rPr lang="en-US" sz="3600" dirty="0" smtClean="0"/>
              <a:t>Force </a:t>
            </a:r>
            <a:r>
              <a:rPr lang="en-US" sz="3600" dirty="0"/>
              <a:t>Plate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18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6050280" y="2302935"/>
            <a:ext cx="4937760" cy="4023360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/>
              <a:t>Design Constraints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400" dirty="0" smtClean="0"/>
              <a:t>Cost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400" dirty="0" smtClean="0"/>
              <a:t>Accuracy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400" dirty="0" smtClean="0"/>
              <a:t>Reliability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400" dirty="0" smtClean="0"/>
              <a:t>Damping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0000" t="30000" r="22917" b="15555"/>
          <a:stretch/>
        </p:blipFill>
        <p:spPr>
          <a:xfrm>
            <a:off x="506293" y="4741270"/>
            <a:ext cx="1973624" cy="1283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0583" t="17407" r="22666" b="14445"/>
          <a:stretch/>
        </p:blipFill>
        <p:spPr>
          <a:xfrm>
            <a:off x="2577900" y="4752116"/>
            <a:ext cx="1593401" cy="1306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/>
          <p:nvPr/>
        </p:nvPicPr>
        <p:blipFill rotWithShape="1">
          <a:blip r:embed="rId4"/>
          <a:srcRect l="27692" t="25983" r="19872" b="12706"/>
          <a:stretch/>
        </p:blipFill>
        <p:spPr bwMode="auto">
          <a:xfrm>
            <a:off x="4269284" y="4752116"/>
            <a:ext cx="1889976" cy="1298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333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738204"/>
              </p:ext>
            </p:extLst>
          </p:nvPr>
        </p:nvGraphicFramePr>
        <p:xfrm>
          <a:off x="655609" y="862639"/>
          <a:ext cx="11179834" cy="4848046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5313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921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008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921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9211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87065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10056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52944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Sub-Function 1 -Engine Mount/Thrust Measurement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251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 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Cost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Accuracy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Reliability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Damping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Row Sum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Norm Score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251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Cost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 x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2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3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6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0.167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251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Accuracy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x </a:t>
                      </a:r>
                      <a:endParaRPr lang="en-US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n-US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0.333</a:t>
                      </a:r>
                      <a:endParaRPr lang="en-US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251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Reliability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4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3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x 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11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0.306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251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Damping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3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x 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7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0.194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3251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Col. Score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12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6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7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11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36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76046" y="0"/>
            <a:ext cx="4175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Design Constraints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19</a:t>
            </a:fld>
            <a:endParaRPr lang="en-US" dirty="0"/>
          </a:p>
        </p:txBody>
      </p:sp>
      <p:sp>
        <p:nvSpPr>
          <p:cNvPr id="3" name="Donut 2"/>
          <p:cNvSpPr/>
          <p:nvPr/>
        </p:nvSpPr>
        <p:spPr>
          <a:xfrm>
            <a:off x="3976778" y="2208363"/>
            <a:ext cx="698740" cy="552091"/>
          </a:xfrm>
          <a:prstGeom prst="donut">
            <a:avLst>
              <a:gd name="adj" fmla="val 450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2516038" y="2938732"/>
            <a:ext cx="698740" cy="552091"/>
          </a:xfrm>
          <a:prstGeom prst="donut">
            <a:avLst>
              <a:gd name="adj" fmla="val 450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5431767" y="2208363"/>
            <a:ext cx="698740" cy="552091"/>
          </a:xfrm>
          <a:prstGeom prst="donut">
            <a:avLst>
              <a:gd name="adj" fmla="val 450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2530416" y="3686355"/>
            <a:ext cx="698740" cy="552091"/>
          </a:xfrm>
          <a:prstGeom prst="donut">
            <a:avLst>
              <a:gd name="adj" fmla="val 450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>
            <a:off x="8292862" y="2001273"/>
            <a:ext cx="1023666" cy="3067877"/>
          </a:xfrm>
          <a:prstGeom prst="donut">
            <a:avLst>
              <a:gd name="adj" fmla="val 450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32245" y="3088484"/>
            <a:ext cx="1136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12/36 = 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40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64359"/>
            <a:ext cx="11357314" cy="4875107"/>
          </a:xfrm>
        </p:spPr>
        <p:txBody>
          <a:bodyPr numCol="2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Problem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Proposed Solution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Impact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Market Research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Needs Wants and Constraints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Goals and Objective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QFD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Functional Decomposition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Final </a:t>
            </a:r>
            <a:r>
              <a:rPr lang="en-US" sz="2800" dirty="0"/>
              <a:t>Design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Analysis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Design for X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FMEA</a:t>
            </a: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Engineering </a:t>
            </a:r>
            <a:r>
              <a:rPr lang="en-US" sz="2800" dirty="0" smtClean="0"/>
              <a:t>Economics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Summary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2</a:t>
            </a:fld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4164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833776"/>
              </p:ext>
            </p:extLst>
          </p:nvPr>
        </p:nvGraphicFramePr>
        <p:xfrm>
          <a:off x="920864" y="584170"/>
          <a:ext cx="4396350" cy="1876134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1270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84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560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512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295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1679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12330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Cost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0" marR="6890" marT="6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722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0" marR="6890" marT="6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Rail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0" marR="6890" marT="6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Linkage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0" marR="6890" marT="6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Force plate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0" marR="6890" marT="6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Row Sum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0" marR="6890" marT="6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Norm Score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0" marR="6890" marT="6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0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Rail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0" marR="6890" marT="6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0" marR="6890" marT="6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0" marR="6890" marT="6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0" marR="6890" marT="6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0" marR="6890" marT="6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0.444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0" marR="6890" marT="6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0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Linkage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0" marR="6890" marT="6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0" marR="6890" marT="6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x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0" marR="6890" marT="6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0" marR="6890" marT="6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0" marR="6890" marT="6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0.444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0" marR="6890" marT="6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816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Force plate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0" marR="6890" marT="6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0" marR="6890" marT="6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0" marR="6890" marT="6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x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0" marR="6890" marT="6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0" marR="6890" marT="6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0.111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0" marR="6890" marT="6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0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Col. Score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0" marR="6890" marT="6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0" marR="6890" marT="6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0" marR="6890" marT="6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0" marR="6890" marT="6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0" marR="6890" marT="6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0" marR="6890" marT="6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771808"/>
              </p:ext>
            </p:extLst>
          </p:nvPr>
        </p:nvGraphicFramePr>
        <p:xfrm>
          <a:off x="5962032" y="584170"/>
          <a:ext cx="4396350" cy="1907315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0980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92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107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525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8790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8482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14961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Accuracy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7" marR="7427" marT="74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924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7" marR="7427" marT="74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Rail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7" marR="7427" marT="74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Linkage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7" marR="7427" marT="74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Force plate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7" marR="7427" marT="74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Row Sum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7" marR="7427" marT="74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Norm Score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7" marR="7427" marT="74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Rail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7" marR="7427" marT="74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7" marR="7427" marT="74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7" marR="7427" marT="74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7" marR="7427" marT="74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7" marR="7427" marT="74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0.389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7" marR="7427" marT="74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Linkage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7" marR="7427" marT="74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7" marR="7427" marT="74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x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7" marR="7427" marT="74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7" marR="7427" marT="74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7" marR="7427" marT="74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0.222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7" marR="7427" marT="74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Force plate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7" marR="7427" marT="74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7" marR="7427" marT="74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7" marR="7427" marT="74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x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7" marR="7427" marT="74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7" marR="7427" marT="74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0.389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7" marR="7427" marT="74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Col. Score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7" marR="7427" marT="74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7" marR="7427" marT="74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7" marR="7427" marT="74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7" marR="7427" marT="74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7" marR="7427" marT="74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7" marR="7427" marT="74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76046" y="60950"/>
            <a:ext cx="4175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Concept Variants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20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27692" t="25983" r="19872" b="12706"/>
          <a:stretch/>
        </p:blipFill>
        <p:spPr bwMode="auto">
          <a:xfrm>
            <a:off x="8048862" y="5068884"/>
            <a:ext cx="1851596" cy="1222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0000" t="30000" r="22917" b="15555"/>
          <a:stretch/>
        </p:blipFill>
        <p:spPr>
          <a:xfrm>
            <a:off x="1561922" y="5007230"/>
            <a:ext cx="1973624" cy="1283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0583" t="17407" r="22666" b="14445"/>
          <a:stretch/>
        </p:blipFill>
        <p:spPr>
          <a:xfrm>
            <a:off x="4743518" y="5068884"/>
            <a:ext cx="1514408" cy="1241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368606"/>
              </p:ext>
            </p:extLst>
          </p:nvPr>
        </p:nvGraphicFramePr>
        <p:xfrm>
          <a:off x="920864" y="2721898"/>
          <a:ext cx="4396351" cy="1993266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8932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24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968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140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5763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4479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17402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Reliability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740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Rail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Linkage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Force</a:t>
                      </a:r>
                    </a:p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plate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Row Sum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Norm Score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848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Rail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0.333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848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Linkage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x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0.222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716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Force plate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x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0.444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848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Col. Score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279843"/>
              </p:ext>
            </p:extLst>
          </p:nvPr>
        </p:nvGraphicFramePr>
        <p:xfrm>
          <a:off x="5962032" y="2776420"/>
          <a:ext cx="4396351" cy="1906304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0798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47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9035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8204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811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2119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0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Damping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516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Rail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Linkage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Force </a:t>
                      </a:r>
                      <a:endParaRPr lang="en-US" sz="1600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plate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Row Sum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Norm Score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569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Rail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0.444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569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Linkage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x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0.278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516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Force plate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x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0.278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569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Col. Score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391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21</a:t>
            </a:fld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 idx="4294967295"/>
          </p:nvPr>
        </p:nvSpPr>
        <p:spPr>
          <a:xfrm>
            <a:off x="553482" y="-263193"/>
            <a:ext cx="10058400" cy="1449387"/>
          </a:xfrm>
        </p:spPr>
        <p:txBody>
          <a:bodyPr/>
          <a:lstStyle/>
          <a:p>
            <a:r>
              <a:rPr lang="en-US" dirty="0" smtClean="0"/>
              <a:t>Concept Comparison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000" t="30000" r="22917" b="15555"/>
          <a:stretch/>
        </p:blipFill>
        <p:spPr>
          <a:xfrm>
            <a:off x="433376" y="1582766"/>
            <a:ext cx="3214750" cy="2091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0583" t="17407" r="22666" b="14445"/>
          <a:stretch/>
        </p:blipFill>
        <p:spPr>
          <a:xfrm>
            <a:off x="4633865" y="1600880"/>
            <a:ext cx="2595422" cy="2128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/>
          <p:nvPr/>
        </p:nvPicPr>
        <p:blipFill rotWithShape="1">
          <a:blip r:embed="rId5"/>
          <a:srcRect l="27692" t="25983" r="19872" b="12706"/>
          <a:stretch/>
        </p:blipFill>
        <p:spPr bwMode="auto">
          <a:xfrm>
            <a:off x="8761008" y="1518963"/>
            <a:ext cx="3037289" cy="2156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480066"/>
              </p:ext>
            </p:extLst>
          </p:nvPr>
        </p:nvGraphicFramePr>
        <p:xfrm>
          <a:off x="152022" y="4071408"/>
          <a:ext cx="3730502" cy="174453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209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095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8152">
                <a:tc>
                  <a:txBody>
                    <a:bodyPr/>
                    <a:lstStyle/>
                    <a:p>
                      <a:r>
                        <a:rPr lang="en-US" u="sng" dirty="0" smtClean="0"/>
                        <a:t>Advantage</a:t>
                      </a:r>
                      <a:endParaRPr lang="en-US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 smtClean="0"/>
                        <a:t>Disadvantage</a:t>
                      </a:r>
                      <a:endParaRPr lang="en-US" u="sn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5441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Vibration</a:t>
                      </a:r>
                      <a:r>
                        <a:rPr lang="en-US" baseline="0" dirty="0" smtClean="0"/>
                        <a:t> Isolation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Alignment Issues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815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Low Cost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815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Compact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611758"/>
              </p:ext>
            </p:extLst>
          </p:nvPr>
        </p:nvGraphicFramePr>
        <p:xfrm>
          <a:off x="4194052" y="4070349"/>
          <a:ext cx="3824694" cy="173989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7247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999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6606">
                <a:tc>
                  <a:txBody>
                    <a:bodyPr/>
                    <a:lstStyle/>
                    <a:p>
                      <a:r>
                        <a:rPr lang="en-US" u="sng" dirty="0" smtClean="0"/>
                        <a:t>Advantage</a:t>
                      </a:r>
                      <a:endParaRPr lang="en-US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u="sng" dirty="0" smtClean="0"/>
                        <a:t>Disadvantage</a:t>
                      </a:r>
                      <a:endParaRPr lang="en-US" u="sn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660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Simple to Manufacture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 smtClean="0"/>
                        <a:t>Alignment Issues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 smtClean="0"/>
                        <a:t>Vibration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660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Low Cost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66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16373"/>
              </p:ext>
            </p:extLst>
          </p:nvPr>
        </p:nvGraphicFramePr>
        <p:xfrm>
          <a:off x="8367306" y="4071408"/>
          <a:ext cx="3824694" cy="173989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7720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526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6606">
                <a:tc>
                  <a:txBody>
                    <a:bodyPr/>
                    <a:lstStyle/>
                    <a:p>
                      <a:r>
                        <a:rPr lang="en-US" u="sng" dirty="0" smtClean="0"/>
                        <a:t>Advantage</a:t>
                      </a:r>
                      <a:endParaRPr lang="en-US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 smtClean="0"/>
                        <a:t>Disadvantage</a:t>
                      </a:r>
                      <a:endParaRPr lang="en-US" u="sn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660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Static Mounting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Safety</a:t>
                      </a:r>
                      <a:r>
                        <a:rPr lang="en-US" baseline="0" dirty="0" smtClean="0"/>
                        <a:t> Hazard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/>
                        <a:t>High Cost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660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Reliable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66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cxnSp>
        <p:nvCxnSpPr>
          <p:cNvPr id="10" name="Straight Arrow Connector 9"/>
          <p:cNvCxnSpPr>
            <a:stCxn id="4" idx="2"/>
            <a:endCxn id="4" idx="3"/>
          </p:cNvCxnSpPr>
          <p:nvPr/>
        </p:nvCxnSpPr>
        <p:spPr>
          <a:xfrm flipV="1">
            <a:off x="2040751" y="2628271"/>
            <a:ext cx="1607375" cy="104550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19734" y="2993248"/>
            <a:ext cx="1220454" cy="67891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800811" y="3151023"/>
            <a:ext cx="69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24in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54448" y="3303637"/>
            <a:ext cx="69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18in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0611882" y="2972280"/>
            <a:ext cx="1035430" cy="661194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079902" y="3359701"/>
            <a:ext cx="69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24in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8988552" y="2734976"/>
            <a:ext cx="1308120" cy="80939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993389" y="3105960"/>
            <a:ext cx="69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48in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6027342" y="2788224"/>
            <a:ext cx="810574" cy="529974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200268" y="2877331"/>
            <a:ext cx="511864" cy="31558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22651" y="3046690"/>
            <a:ext cx="69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13in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974345" y="3068930"/>
            <a:ext cx="69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10in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26781" y="1093485"/>
            <a:ext cx="2039112" cy="372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Rail System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140838" y="1073449"/>
            <a:ext cx="2039112" cy="372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Linkage System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170181" y="1093485"/>
            <a:ext cx="2039112" cy="372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Force Plate System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54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54082" y="297331"/>
            <a:ext cx="10493631" cy="1450757"/>
          </a:xfrm>
        </p:spPr>
        <p:txBody>
          <a:bodyPr>
            <a:normAutofit/>
          </a:bodyPr>
          <a:lstStyle/>
          <a:p>
            <a:r>
              <a:rPr lang="en-US" dirty="0"/>
              <a:t>Chosen Thrust Measurement – Rail System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22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000" t="30000" r="22917" b="15555"/>
          <a:stretch/>
        </p:blipFill>
        <p:spPr>
          <a:xfrm>
            <a:off x="290240" y="1904998"/>
            <a:ext cx="5008354" cy="3257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8542" t="30556" r="19270" b="23889"/>
          <a:stretch/>
        </p:blipFill>
        <p:spPr>
          <a:xfrm flipH="1">
            <a:off x="5874588" y="1904999"/>
            <a:ext cx="5738839" cy="3257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643004" y="4551585"/>
            <a:ext cx="69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24in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3467" y="4612119"/>
            <a:ext cx="69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18in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794417" y="3611880"/>
            <a:ext cx="2390231" cy="1522992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43855" y="4053679"/>
            <a:ext cx="1824441" cy="1108966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794417" y="3533821"/>
            <a:ext cx="1265519" cy="761497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366880" y="3848298"/>
            <a:ext cx="69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13in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818563" y="3364446"/>
            <a:ext cx="861908" cy="55012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444358" y="3478966"/>
            <a:ext cx="69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10in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147181" y="4904839"/>
            <a:ext cx="5065302" cy="1607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559428" y="4950225"/>
            <a:ext cx="69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24in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8905956" y="2966478"/>
            <a:ext cx="0" cy="108720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022724" y="3468420"/>
            <a:ext cx="69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4.5in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21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/>
          </p:nvPr>
        </p:nvGraphicFramePr>
        <p:xfrm>
          <a:off x="1607455" y="387755"/>
          <a:ext cx="9169401" cy="6258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ttp://www.omega.com/Pressure/images/PX35D0_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934" y="5276485"/>
            <a:ext cx="1837126" cy="710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http://www.omega.com/Pressure/images/LCGD_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934" y="3248907"/>
            <a:ext cx="1366208" cy="1366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23</a:t>
            </a:fld>
            <a:endParaRPr lang="en-US" sz="1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l="30000" t="30000" r="22917" b="15555"/>
          <a:stretch/>
        </p:blipFill>
        <p:spPr>
          <a:xfrm>
            <a:off x="2661244" y="99819"/>
            <a:ext cx="2171701" cy="1412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/>
          <a:srcRect l="38750" t="18148" r="27986" b="15308"/>
          <a:stretch/>
        </p:blipFill>
        <p:spPr>
          <a:xfrm>
            <a:off x="1382940" y="4036995"/>
            <a:ext cx="1598667" cy="17989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6751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7917" t="15629" r="27666" b="13111"/>
          <a:stretch/>
        </p:blipFill>
        <p:spPr>
          <a:xfrm>
            <a:off x="7109466" y="467020"/>
            <a:ext cx="4658434" cy="5425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3658" y="87086"/>
            <a:ext cx="61939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Final Design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24</a:t>
            </a:fld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136517" y="979562"/>
            <a:ext cx="457200" cy="15342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0984422" y="471806"/>
            <a:ext cx="521778" cy="2489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09466" y="589091"/>
            <a:ext cx="2604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Engine and Engine Mount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497901" y="-94508"/>
            <a:ext cx="2152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Pitot Traversing Mechanism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7583" t="17407" r="16083" b="11629"/>
          <a:stretch/>
        </p:blipFill>
        <p:spPr>
          <a:xfrm>
            <a:off x="457748" y="1149042"/>
            <a:ext cx="6400800" cy="453547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11637806" y="1149042"/>
            <a:ext cx="24926" cy="298404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9226296" y="4412774"/>
            <a:ext cx="2347930" cy="1479686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413939" y="5285908"/>
            <a:ext cx="1141908" cy="72862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291366" y="5315188"/>
            <a:ext cx="69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60 in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1612852" y="2513810"/>
            <a:ext cx="69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60 in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244157" y="5549884"/>
            <a:ext cx="69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24 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01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25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98070" y="160090"/>
            <a:ext cx="10058400" cy="1450975"/>
          </a:xfrm>
        </p:spPr>
        <p:txBody>
          <a:bodyPr/>
          <a:lstStyle/>
          <a:p>
            <a:r>
              <a:rPr lang="en-US" dirty="0" smtClean="0"/>
              <a:t>Engine Mount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6417" t="15926" r="20166" b="16667"/>
          <a:stretch/>
        </p:blipFill>
        <p:spPr>
          <a:xfrm>
            <a:off x="5261968" y="953432"/>
            <a:ext cx="6747151" cy="4789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0000" t="30000" r="22917" b="15555"/>
          <a:stretch/>
        </p:blipFill>
        <p:spPr>
          <a:xfrm>
            <a:off x="109728" y="1886710"/>
            <a:ext cx="5008354" cy="3257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3462492" y="4533297"/>
            <a:ext cx="69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24in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2955" y="4593831"/>
            <a:ext cx="69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18in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613905" y="3593592"/>
            <a:ext cx="2390231" cy="1522992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63343" y="4035391"/>
            <a:ext cx="1824441" cy="1108966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613905" y="3515533"/>
            <a:ext cx="1265519" cy="761497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186368" y="3830010"/>
            <a:ext cx="69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13in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638051" y="3346158"/>
            <a:ext cx="861908" cy="55012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63846" y="3460678"/>
            <a:ext cx="69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94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26</a:t>
            </a:fld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9271" t="18981" r="12396" b="15278"/>
          <a:stretch/>
        </p:blipFill>
        <p:spPr>
          <a:xfrm>
            <a:off x="1362401" y="168005"/>
            <a:ext cx="8920286" cy="5654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4" name="Straight Arrow Connector 3"/>
          <p:cNvCxnSpPr/>
          <p:nvPr/>
        </p:nvCxnSpPr>
        <p:spPr>
          <a:xfrm flipV="1">
            <a:off x="2261744" y="3595783"/>
            <a:ext cx="520674" cy="5054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2153800" y="2907479"/>
            <a:ext cx="57445" cy="10576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448675" y="4206390"/>
            <a:ext cx="942962" cy="1687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4456345" y="5403842"/>
            <a:ext cx="682809" cy="825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39154" y="5301734"/>
            <a:ext cx="1366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Sorbothane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303382" y="4043659"/>
            <a:ext cx="384006" cy="3254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420872" y="4337225"/>
            <a:ext cx="1366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Rail System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8238107" y="4112888"/>
            <a:ext cx="453323" cy="4589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6465740" y="2244165"/>
            <a:ext cx="321911" cy="2939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79467" y="2538147"/>
            <a:ext cx="1526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Engine Mount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292960" y="4001642"/>
            <a:ext cx="1038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Load Cell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801060" y="4621767"/>
            <a:ext cx="1468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Isolated Plate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853294" y="1391651"/>
            <a:ext cx="117410" cy="9121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193352" y="1031303"/>
            <a:ext cx="1940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Force Transfer Rods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843588" y="1993456"/>
            <a:ext cx="447675" cy="2939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067425" y="1586449"/>
            <a:ext cx="175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Mounting 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32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3" grpId="0"/>
      <p:bldP spid="13" grpId="1"/>
      <p:bldP spid="24" grpId="0"/>
      <p:bldP spid="25" grpId="0"/>
      <p:bldP spid="25" grpId="1"/>
      <p:bldP spid="34" grpId="0"/>
      <p:bldP spid="21" grpId="0"/>
      <p:bldP spid="2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27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-309563"/>
            <a:ext cx="10058400" cy="1450976"/>
          </a:xfrm>
        </p:spPr>
        <p:txBody>
          <a:bodyPr/>
          <a:lstStyle/>
          <a:p>
            <a:r>
              <a:rPr lang="en-US" dirty="0" smtClean="0"/>
              <a:t>Pitot Traversing Mechanism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396" t="19445" r="17813" b="15185"/>
          <a:stretch/>
        </p:blipFill>
        <p:spPr>
          <a:xfrm>
            <a:off x="163830" y="2170861"/>
            <a:ext cx="5358932" cy="3295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7499" t="17853" r="8667" b="14296"/>
          <a:stretch/>
        </p:blipFill>
        <p:spPr>
          <a:xfrm>
            <a:off x="5654040" y="1341120"/>
            <a:ext cx="6428258" cy="455749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843296" y="4151377"/>
            <a:ext cx="2599752" cy="1188719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69103" y="4670457"/>
            <a:ext cx="69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26in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34208" y="3818686"/>
            <a:ext cx="2052477" cy="164782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1295" y="4642598"/>
            <a:ext cx="69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24in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82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28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396" t="19445" r="17813" b="15185"/>
          <a:stretch/>
        </p:blipFill>
        <p:spPr>
          <a:xfrm>
            <a:off x="1409365" y="241541"/>
            <a:ext cx="9150529" cy="5627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4" name="Straight Arrow Connector 3"/>
          <p:cNvCxnSpPr/>
          <p:nvPr/>
        </p:nvCxnSpPr>
        <p:spPr>
          <a:xfrm flipH="1">
            <a:off x="8480828" y="940280"/>
            <a:ext cx="568281" cy="4897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380627" y="570948"/>
            <a:ext cx="1854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Pitot Tube Mount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211682" y="2972300"/>
            <a:ext cx="524400" cy="1658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310754" y="3138197"/>
            <a:ext cx="1575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Threaded Rod</a:t>
            </a:r>
            <a:endParaRPr lang="en-US" dirty="0"/>
          </a:p>
        </p:txBody>
      </p:sp>
      <p:cxnSp>
        <p:nvCxnSpPr>
          <p:cNvPr id="8" name="Straight Arrow Connector 7"/>
          <p:cNvCxnSpPr>
            <a:stCxn id="9" idx="3"/>
          </p:cNvCxnSpPr>
          <p:nvPr/>
        </p:nvCxnSpPr>
        <p:spPr>
          <a:xfrm>
            <a:off x="6834273" y="3683153"/>
            <a:ext cx="901809" cy="2215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04945" y="3498487"/>
            <a:ext cx="1629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Rack and Pinon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9190913" y="2637276"/>
            <a:ext cx="511535" cy="2726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539729" y="2235536"/>
            <a:ext cx="1575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Guide Rail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8199862" y="1966248"/>
            <a:ext cx="653871" cy="1238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19470" y="473414"/>
            <a:ext cx="1575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Linear Bearing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115050" y="2420202"/>
            <a:ext cx="727942" cy="822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665484" y="2050870"/>
            <a:ext cx="1951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Threaded Bearing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861240" y="1755456"/>
            <a:ext cx="1575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Linear Bearing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952750" y="1662789"/>
            <a:ext cx="559082" cy="3034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341207" y="1326874"/>
            <a:ext cx="1575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Guide Rail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539729" y="4070602"/>
            <a:ext cx="2259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Rack and Pinon Crank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9773204" y="3759833"/>
            <a:ext cx="283608" cy="3182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552047" y="834700"/>
            <a:ext cx="559082" cy="3034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020429" y="4366016"/>
            <a:ext cx="1651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Threaded Rod Crank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9190913" y="3918951"/>
            <a:ext cx="756789" cy="6204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496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9" grpId="0"/>
      <p:bldP spid="9" grpId="1"/>
      <p:bldP spid="12" grpId="0"/>
      <p:bldP spid="12" grpId="1"/>
      <p:bldP spid="16" grpId="0"/>
      <p:bldP spid="16" grpId="1"/>
      <p:bldP spid="19" grpId="0"/>
      <p:bldP spid="19" grpId="1"/>
      <p:bldP spid="21" grpId="0"/>
      <p:bldP spid="21" grpId="1"/>
      <p:bldP spid="25" grpId="0"/>
      <p:bldP spid="25" grpId="1"/>
      <p:bldP spid="26" grpId="0"/>
      <p:bldP spid="26" grpId="1"/>
      <p:bldP spid="32" grpId="0"/>
      <p:bldP spid="3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Engineering Analysis 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056371"/>
              </p:ext>
            </p:extLst>
          </p:nvPr>
        </p:nvGraphicFramePr>
        <p:xfrm>
          <a:off x="1097280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18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/>
              <a:t>Instrument a </a:t>
            </a:r>
            <a:r>
              <a:rPr lang="en-US" sz="3200" dirty="0" smtClean="0"/>
              <a:t>department </a:t>
            </a:r>
            <a:r>
              <a:rPr lang="en-US" sz="3200" dirty="0"/>
              <a:t>owned t</a:t>
            </a:r>
            <a:r>
              <a:rPr lang="en-US" sz="3200" dirty="0" smtClean="0"/>
              <a:t>urbojet </a:t>
            </a:r>
            <a:r>
              <a:rPr lang="en-US" sz="3200" dirty="0"/>
              <a:t>engine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3</a:t>
            </a:fld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6533" y="2986144"/>
            <a:ext cx="3073111" cy="2175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8478378" y="5495109"/>
            <a:ext cx="1869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JetCat</a:t>
            </a:r>
            <a:r>
              <a:rPr lang="en-US" dirty="0"/>
              <a:t> RX Turbine</a:t>
            </a:r>
          </a:p>
        </p:txBody>
      </p:sp>
      <p:sp>
        <p:nvSpPr>
          <p:cNvPr id="7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9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37416" t="16815" r="12167" b="13259"/>
          <a:stretch/>
        </p:blipFill>
        <p:spPr>
          <a:xfrm>
            <a:off x="6855665" y="1867761"/>
            <a:ext cx="4866848" cy="37969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Deformation of Frame</a:t>
            </a:r>
            <a:endParaRPr lang="en-US" sz="6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Load = 40lbs</a:t>
            </a:r>
          </a:p>
          <a:p>
            <a:r>
              <a:rPr lang="en-US" sz="2400" dirty="0" smtClean="0"/>
              <a:t>Element : Beams</a:t>
            </a:r>
          </a:p>
          <a:p>
            <a:r>
              <a:rPr lang="en-US" sz="2400" dirty="0" smtClean="0"/>
              <a:t>Boundary Condition : Fixed Feet</a:t>
            </a:r>
          </a:p>
          <a:p>
            <a:r>
              <a:rPr lang="en-US" sz="2400" dirty="0" smtClean="0"/>
              <a:t>Nodes : 612</a:t>
            </a:r>
          </a:p>
          <a:p>
            <a:r>
              <a:rPr lang="en-US" sz="2400" dirty="0" smtClean="0"/>
              <a:t>Material : Steel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Max </a:t>
            </a:r>
            <a:r>
              <a:rPr lang="en-US" sz="2400" dirty="0">
                <a:solidFill>
                  <a:srgbClr val="FF0000"/>
                </a:solidFill>
              </a:rPr>
              <a:t>Displacement = </a:t>
            </a:r>
            <a:r>
              <a:rPr lang="en-US" sz="2400" dirty="0" smtClean="0">
                <a:solidFill>
                  <a:srgbClr val="FF0000"/>
                </a:solidFill>
              </a:rPr>
              <a:t>0.005 [in]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30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61035" y="5960052"/>
            <a:ext cx="2768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SolidWorks – Static Analysis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581955" y="3155905"/>
            <a:ext cx="547420" cy="13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33437" y="2786573"/>
            <a:ext cx="783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40lbs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11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Peak Stress of Frame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31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8250" t="16963" r="6833" b="18592"/>
          <a:stretch/>
        </p:blipFill>
        <p:spPr>
          <a:xfrm>
            <a:off x="1097280" y="1845734"/>
            <a:ext cx="4231145" cy="27929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097280" y="4638675"/>
                <a:ext cx="4231145" cy="18211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Load = 40lbs</a:t>
                </a:r>
              </a:p>
              <a:p>
                <a:r>
                  <a:rPr lang="en-US" dirty="0"/>
                  <a:t>Element : Beams</a:t>
                </a:r>
              </a:p>
              <a:p>
                <a:r>
                  <a:rPr lang="en-US" dirty="0"/>
                  <a:t>Boundary Condition : Fixed Feet</a:t>
                </a:r>
              </a:p>
              <a:p>
                <a:r>
                  <a:rPr lang="en-US" dirty="0"/>
                  <a:t>Nodes : 612</a:t>
                </a:r>
              </a:p>
              <a:p>
                <a:r>
                  <a:rPr lang="en-US" dirty="0"/>
                  <a:t>Material : Steel</a:t>
                </a: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Peak Stress =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2.8</m:t>
                    </m:r>
                    <m: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[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ksi</m:t>
                    </m:r>
                    <m: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4638675"/>
                <a:ext cx="4231145" cy="1821140"/>
              </a:xfrm>
              <a:prstGeom prst="rect">
                <a:avLst/>
              </a:prstGeom>
              <a:blipFill>
                <a:blip r:embed="rId3"/>
                <a:stretch>
                  <a:fillRect l="-1153" t="-2007" b="-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8552" t="23982" r="10729" b="14777"/>
          <a:stretch/>
        </p:blipFill>
        <p:spPr>
          <a:xfrm>
            <a:off x="6677520" y="1845734"/>
            <a:ext cx="4112134" cy="27929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659614" y="4636668"/>
                <a:ext cx="4989461" cy="20553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Load = 40lbs</a:t>
                </a:r>
              </a:p>
              <a:p>
                <a:r>
                  <a:rPr lang="en-US" dirty="0"/>
                  <a:t>Element : Beams</a:t>
                </a:r>
              </a:p>
              <a:p>
                <a:r>
                  <a:rPr lang="en-US" dirty="0"/>
                  <a:t>Boundary Condition : Fixed Feet</a:t>
                </a:r>
              </a:p>
              <a:p>
                <a:r>
                  <a:rPr lang="en-US" dirty="0"/>
                  <a:t>Nodes : </a:t>
                </a:r>
                <a:r>
                  <a:rPr lang="en-US" dirty="0" smtClean="0"/>
                  <a:t>4484</a:t>
                </a:r>
                <a:endParaRPr lang="en-US" dirty="0"/>
              </a:p>
              <a:p>
                <a:r>
                  <a:rPr lang="en-US" dirty="0"/>
                  <a:t>Material : Steel</a:t>
                </a: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Peak Stress =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2.8 </m:t>
                    </m:r>
                    <m: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ksi</m:t>
                    </m:r>
                    <m: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9614" y="4636668"/>
                <a:ext cx="4989461" cy="2055306"/>
              </a:xfrm>
              <a:prstGeom prst="rect">
                <a:avLst/>
              </a:prstGeom>
              <a:blipFill>
                <a:blip r:embed="rId5"/>
                <a:stretch>
                  <a:fillRect l="-977" t="-1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204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9722" t="20494" r="20208" b="18889"/>
          <a:stretch/>
        </p:blipFill>
        <p:spPr>
          <a:xfrm>
            <a:off x="7044316" y="2964520"/>
            <a:ext cx="3592167" cy="2446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737" y="268733"/>
            <a:ext cx="10058400" cy="1450757"/>
          </a:xfrm>
        </p:spPr>
        <p:txBody>
          <a:bodyPr/>
          <a:lstStyle/>
          <a:p>
            <a:r>
              <a:rPr lang="en-US" dirty="0"/>
              <a:t>Deflection </a:t>
            </a:r>
            <a:r>
              <a:rPr lang="en-US" dirty="0" smtClean="0"/>
              <a:t>of Pitot Traversing Rod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32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939100" y="3601735"/>
                <a:ext cx="18891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=30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𝑝𝑠𝑖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9100" y="3601735"/>
                <a:ext cx="1889172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4194" t="-4444" r="-2258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884592" y="4140626"/>
                <a:ext cx="1406795" cy="5546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64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592" y="4140626"/>
                <a:ext cx="1406795" cy="55463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39100" y="2231206"/>
                <a:ext cx="1855636" cy="555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𝑃𝐿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48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𝐸𝐼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9100" y="2231206"/>
                <a:ext cx="1855636" cy="55579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327462" y="4069863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884592" y="2900814"/>
                <a:ext cx="14062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=0.5 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592" y="2900814"/>
                <a:ext cx="1406219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884592" y="5425450"/>
                <a:ext cx="17024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0.02 [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592" y="5425450"/>
                <a:ext cx="1702454" cy="276999"/>
              </a:xfrm>
              <a:prstGeom prst="rect">
                <a:avLst/>
              </a:prstGeom>
              <a:blipFill>
                <a:blip r:embed="rId7"/>
                <a:stretch>
                  <a:fillRect l="-2857" t="-2222" r="-4643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>
            <a:off x="8846726" y="2366644"/>
            <a:ext cx="8467" cy="731670"/>
          </a:xfrm>
          <a:prstGeom prst="straightConnector1">
            <a:avLst/>
          </a:prstGeom>
          <a:ln>
            <a:solidFill>
              <a:srgbClr val="FF0000">
                <a:alpha val="50000"/>
              </a:srgb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504052" y="2546212"/>
            <a:ext cx="270933" cy="37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884592" y="4887087"/>
                <a:ext cx="10959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=5 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592" y="4887087"/>
                <a:ext cx="1095941" cy="276999"/>
              </a:xfrm>
              <a:prstGeom prst="rect">
                <a:avLst/>
              </a:prstGeom>
              <a:blipFill>
                <a:blip r:embed="rId8"/>
                <a:stretch>
                  <a:fillRect l="-4444" t="-4444" r="-2778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46567" y="2770739"/>
                <a:ext cx="30744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𝑀𝑎𝑥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𝑑𝑖𝑠𝑝𝑙𝑎𝑐𝑒𝑚𝑒𝑛𝑡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67" y="2770739"/>
                <a:ext cx="3074431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1389" t="-4444" r="-2381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51514" y="3186237"/>
                <a:ext cx="26999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 smtClean="0"/>
                  <a:t>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𝑀𝑜𝑑𝑢𝑙𝑢𝑠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𝑠𝑡𝑒𝑒𝑙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𝑝𝑠𝑖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14" y="3186237"/>
                <a:ext cx="2699906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5418" t="-28889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46567" y="3601735"/>
                <a:ext cx="28232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𝑀𝑜𝑚𝑒𝑛𝑡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𝑖𝑛𝑒𝑟𝑡𝑖𝑎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[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67" y="3601735"/>
                <a:ext cx="2823273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1512" t="-4444" r="-3024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38852" y="4017233"/>
                <a:ext cx="15371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𝐿𝑒𝑛𝑔𝑡h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852" y="4017233"/>
                <a:ext cx="1537152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3571" t="-4444" r="-5159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56934" y="4432731"/>
                <a:ext cx="15190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𝐹𝑜𝑟𝑐𝑒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𝑙𝑏𝑠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34" y="4432731"/>
                <a:ext cx="1519070" cy="276999"/>
              </a:xfrm>
              <a:prstGeom prst="rect">
                <a:avLst/>
              </a:prstGeom>
              <a:blipFill rotWithShape="0">
                <a:blip r:embed="rId13"/>
                <a:stretch>
                  <a:fillRect l="-3614" t="-2174" r="-5221" b="-36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716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29333" t="19185" r="19583" b="15778"/>
          <a:stretch/>
        </p:blipFill>
        <p:spPr>
          <a:xfrm>
            <a:off x="6681342" y="2200999"/>
            <a:ext cx="5072216" cy="36324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Deflection </a:t>
            </a:r>
            <a:r>
              <a:rPr lang="en-US" dirty="0" smtClean="0"/>
              <a:t>of Pitot Tube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33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656363" y="2529720"/>
                <a:ext cx="1727396" cy="555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𝑃𝐿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𝐸𝐼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6363" y="2529720"/>
                <a:ext cx="1727396" cy="55579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656363" y="3413161"/>
                <a:ext cx="206550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=27.5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𝑝𝑠𝑖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6363" y="3413161"/>
                <a:ext cx="2065502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2360" t="-4444" r="-3540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639366" y="4017233"/>
                <a:ext cx="2355453" cy="472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64</m:t>
                          </m:r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366" y="4017233"/>
                <a:ext cx="2355453" cy="47243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222547" y="2869330"/>
            <a:ext cx="4648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779797" y="4075157"/>
                <a:ext cx="13049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=0.13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9797" y="4075157"/>
                <a:ext cx="1304909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4206" r="-467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751701" y="4479552"/>
                <a:ext cx="139422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=0.31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1701" y="4479552"/>
                <a:ext cx="1394228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394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739174" y="4810558"/>
                <a:ext cx="14916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=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0.06 [in]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9174" y="4810558"/>
                <a:ext cx="1491690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5714" t="-28261" r="-9388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>
            <a:off x="9450057" y="5652666"/>
            <a:ext cx="939800" cy="0"/>
          </a:xfrm>
          <a:prstGeom prst="straightConnector1">
            <a:avLst/>
          </a:prstGeom>
          <a:ln>
            <a:solidFill>
              <a:srgbClr val="FF0000">
                <a:alpha val="50000"/>
              </a:srgb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352085" y="5227706"/>
            <a:ext cx="138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 = 6.37 </a:t>
            </a:r>
            <a:r>
              <a:rPr lang="en-US" b="1" dirty="0" err="1" smtClean="0">
                <a:solidFill>
                  <a:srgbClr val="FF0000"/>
                </a:solidFill>
              </a:rPr>
              <a:t>lbs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46567" y="2770739"/>
                <a:ext cx="30744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𝑀𝑎𝑥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𝑑𝑖𝑠𝑝𝑙𝑎𝑐𝑒𝑚𝑒𝑛𝑡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67" y="2770739"/>
                <a:ext cx="3074431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1389" t="-4444" r="-2381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51514" y="3186237"/>
                <a:ext cx="348050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 smtClean="0"/>
                  <a:t>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𝑀𝑜𝑑𝑢𝑙𝑢𝑠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𝑠𝑡𝑎𝑖𝑛𝑙𝑒𝑠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𝑠𝑡𝑒𝑒𝑙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𝑝𝑠𝑖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14" y="3186237"/>
                <a:ext cx="3480505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4203" t="-28889" r="-2102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46567" y="3601735"/>
                <a:ext cx="28232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𝑀𝑜𝑚𝑒𝑛𝑡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𝑖𝑛𝑒𝑟𝑡𝑖𝑎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[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67" y="3601735"/>
                <a:ext cx="2823273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1512" t="-4444" r="-3024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38852" y="4017233"/>
                <a:ext cx="15371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𝐿𝑒𝑛𝑔𝑡h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852" y="4017233"/>
                <a:ext cx="1537152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3571" t="-4444" r="-5159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56934" y="4432731"/>
                <a:ext cx="15190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𝐹𝑜𝑟𝑐𝑒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𝑙𝑏𝑠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34" y="4432731"/>
                <a:ext cx="1519070" cy="276999"/>
              </a:xfrm>
              <a:prstGeom prst="rect">
                <a:avLst/>
              </a:prstGeom>
              <a:blipFill rotWithShape="0">
                <a:blip r:embed="rId13"/>
                <a:stretch>
                  <a:fillRect l="-3614" t="-2174" r="-5221" b="-36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779797" y="3704838"/>
                <a:ext cx="11003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=18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9797" y="3704838"/>
                <a:ext cx="1100366" cy="276999"/>
              </a:xfrm>
              <a:prstGeom prst="rect">
                <a:avLst/>
              </a:prstGeom>
              <a:blipFill rotWithShape="0">
                <a:blip r:embed="rId14"/>
                <a:stretch>
                  <a:fillRect l="-4420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385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Force Required to Slide Stand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34</a:t>
            </a:fld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29487" t="17094" r="27821" b="13390"/>
          <a:stretch/>
        </p:blipFill>
        <p:spPr bwMode="auto">
          <a:xfrm>
            <a:off x="7388401" y="1951717"/>
            <a:ext cx="3449979" cy="3767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9088171" y="3258982"/>
            <a:ext cx="5080" cy="381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9088171" y="2151754"/>
            <a:ext cx="0" cy="3695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0172066" y="5718979"/>
            <a:ext cx="54419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572021" y="2967996"/>
            <a:ext cx="44069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10172066" y="5390526"/>
            <a:ext cx="1795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μN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21"/>
          <p:cNvSpPr txBox="1">
            <a:spLocks noChangeArrowheads="1"/>
          </p:cNvSpPr>
          <p:nvPr/>
        </p:nvSpPr>
        <p:spPr bwMode="auto">
          <a:xfrm>
            <a:off x="7871200" y="2744962"/>
            <a:ext cx="841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22"/>
          <p:cNvSpPr txBox="1">
            <a:spLocks noChangeArrowheads="1"/>
          </p:cNvSpPr>
          <p:nvPr/>
        </p:nvSpPr>
        <p:spPr bwMode="auto">
          <a:xfrm>
            <a:off x="9132042" y="2049931"/>
            <a:ext cx="984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23"/>
          <p:cNvSpPr txBox="1">
            <a:spLocks noChangeArrowheads="1"/>
          </p:cNvSpPr>
          <p:nvPr/>
        </p:nvSpPr>
        <p:spPr bwMode="auto">
          <a:xfrm>
            <a:off x="9088956" y="3654270"/>
            <a:ext cx="2127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4994694" y="159588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4994694" y="20530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5223294" y="20530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4994694" y="50248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2583685" y="2069027"/>
                <a:ext cx="4864464" cy="39379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2860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6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=0</m:t>
                        </m:r>
                      </m:e>
                    </m:nary>
                  </m:oMath>
                </a14:m>
                <a:endParaRPr lang="en-US" sz="1600" i="1" dirty="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2860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6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=0</m:t>
                        </m:r>
                      </m:e>
                    </m:nary>
                  </m:oMath>
                </a14:m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28600" marR="0" algn="ctr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6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𝑤h𝑒𝑟𝑒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𝑊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=280 </m:t>
                    </m:r>
                    <m:d>
                      <m:dPr>
                        <m:begChr m:val="["/>
                        <m:endChr m:val="]"/>
                        <m:ctrlPr>
                          <a:rPr lang="en-US" sz="16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𝑙𝑏𝑠</m:t>
                        </m:r>
                      </m:e>
                    </m:d>
                  </m:oMath>
                </a14:m>
                <a:endParaRPr lang="en-US" sz="1600" b="0" i="1" dirty="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28600" marR="0" algn="ctr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600" dirty="0" smtClean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𝜇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=0.6</m:t>
                    </m:r>
                  </m:oMath>
                </a14:m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28600" marR="0" algn="ctr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6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 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𝜇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28600" marR="0" algn="ctr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6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=168 [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𝑙𝑏𝑠</m:t>
                    </m:r>
                    <m:r>
                      <a:rPr lang="en-US" sz="16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28600" marR="0" algn="ctr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600" dirty="0" smtClean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168 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𝑙𝑏𝑠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&gt;40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𝑙𝑏𝑠</m:t>
                    </m:r>
                  </m:oMath>
                </a14:m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685" y="2069027"/>
                <a:ext cx="4864464" cy="3937938"/>
              </a:xfrm>
              <a:prstGeom prst="rect">
                <a:avLst/>
              </a:prstGeom>
              <a:blipFill rotWithShape="0">
                <a:blip r:embed="rId3"/>
                <a:stretch>
                  <a:fillRect t="-6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05302" y="3639982"/>
                <a:ext cx="2409825" cy="8515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28600" marR="0" algn="ctr"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: 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𝐶𝑜𝑒𝑓𝑓𝑖𝑐𝑖𝑒𝑛𝑡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𝑜𝑓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𝑆𝑡𝑎𝑡𝑖𝑐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𝑟𝑖𝑐𝑡𝑖𝑜𝑛</m:t>
                      </m:r>
                    </m:oMath>
                  </m:oMathPara>
                </a14:m>
                <a:endParaRPr lang="en-US" i="1" dirty="0" smtClean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28600" marR="0" algn="ctr"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𝑏𝑒𝑡𝑤𝑒𝑒𝑛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𝑅𝑢𝑏𝑏𝑒𝑟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𝑎𝑛𝑑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𝐶𝑜𝑛𝑐𝑟𝑒𝑡𝑒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302" y="3639982"/>
                <a:ext cx="2409825" cy="851515"/>
              </a:xfrm>
              <a:prstGeom prst="rect">
                <a:avLst/>
              </a:prstGeom>
              <a:blipFill>
                <a:blip r:embed="rId4"/>
                <a:stretch>
                  <a:fillRect l="-15949" r="-23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17024" y="2382824"/>
                <a:ext cx="15208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𝐹𝑜𝑟𝑐𝑒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𝑙𝑏𝑠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024" y="2382824"/>
                <a:ext cx="1520866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2800" t="-4444" r="-5200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17024" y="2744962"/>
                <a:ext cx="229902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𝑁𝑜𝑟𝑚𝑎𝑙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𝐹𝑜𝑟𝑐𝑒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𝑙𝑏𝑠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024" y="2744962"/>
                <a:ext cx="2299027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1857" t="-2174" r="-3448" b="-36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17024" y="3172483"/>
                <a:ext cx="16753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𝑊𝑒𝑖𝑔h𝑡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𝑙𝑏𝑠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024" y="3172483"/>
                <a:ext cx="1675330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2545" t="-2174" r="-4727" b="-36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70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083" y="282584"/>
            <a:ext cx="10058400" cy="1450757"/>
          </a:xfrm>
        </p:spPr>
        <p:txBody>
          <a:bodyPr/>
          <a:lstStyle/>
          <a:p>
            <a:r>
              <a:rPr lang="en-US" dirty="0" smtClean="0"/>
              <a:t>Fatigue Analysis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35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52" b="70278" l="31042" r="79479"/>
                    </a14:imgEffect>
                  </a14:imgLayer>
                </a14:imgProps>
              </a:ext>
            </a:extLst>
          </a:blip>
          <a:srcRect l="30084" t="32519" r="19583" b="27482"/>
          <a:stretch/>
        </p:blipFill>
        <p:spPr>
          <a:xfrm>
            <a:off x="6898853" y="4177822"/>
            <a:ext cx="4784030" cy="2138556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9740805" y="4933778"/>
            <a:ext cx="558800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559477" y="2143644"/>
                <a:ext cx="3486638" cy="5204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𝐵𝑒𝑛𝑑𝑖𝑛𝑔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=3.66 [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𝑘𝑠𝑖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9477" y="2143644"/>
                <a:ext cx="3486638" cy="5204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10299605" y="4980003"/>
            <a:ext cx="1596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 = 10 [</a:t>
            </a:r>
            <a:r>
              <a:rPr lang="en-US" dirty="0" err="1" smtClean="0">
                <a:solidFill>
                  <a:srgbClr val="FF0000"/>
                </a:solidFill>
              </a:rPr>
              <a:t>lbs</a:t>
            </a:r>
            <a:r>
              <a:rPr lang="en-US" dirty="0" smtClean="0">
                <a:solidFill>
                  <a:srgbClr val="FF0000"/>
                </a:solidFill>
              </a:rPr>
              <a:t>]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572578" y="2928873"/>
                <a:ext cx="209467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2578" y="2928873"/>
                <a:ext cx="2094673" cy="276999"/>
              </a:xfrm>
              <a:prstGeom prst="rect">
                <a:avLst/>
              </a:prstGeom>
              <a:blipFill>
                <a:blip r:embed="rId6"/>
                <a:stretch>
                  <a:fillRect l="-1744" r="-291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714067" y="4970101"/>
                <a:ext cx="122658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 =  5.8 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4067" y="4970101"/>
                <a:ext cx="1226586" cy="276999"/>
              </a:xfrm>
              <a:prstGeom prst="rect">
                <a:avLst/>
              </a:prstGeom>
              <a:blipFill>
                <a:blip r:embed="rId7"/>
                <a:stretch>
                  <a:fillRect l="-6468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714067" y="4058569"/>
                <a:ext cx="1794135" cy="5988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 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𝐵𝑒𝑛𝑑𝑖𝑛𝑔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4067" y="4058569"/>
                <a:ext cx="1794135" cy="5988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714067" y="3516804"/>
                <a:ext cx="533235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0.5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𝑘𝑠𝑖</m:t>
                          </m:r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0.79</m:t>
                          </m:r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0.897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=21.3 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𝑘𝑠𝑖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4067" y="3516804"/>
                <a:ext cx="5332356" cy="276999"/>
              </a:xfrm>
              <a:prstGeom prst="rect">
                <a:avLst/>
              </a:prstGeom>
              <a:blipFill>
                <a:blip r:embed="rId9"/>
                <a:stretch>
                  <a:fillRect l="-1143" t="-4444" r="-1829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714546" y="2882706"/>
            <a:ext cx="1921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Endurance Limit 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494344" y="4914468"/>
                <a:ext cx="348663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=0.5 [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 </m:t>
                      </m:r>
                    </m:oMath>
                  </m:oMathPara>
                </a14:m>
                <a:endParaRPr lang="en-US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4344" y="4914468"/>
                <a:ext cx="3486638" cy="276999"/>
              </a:xfrm>
              <a:prstGeom prst="rect">
                <a:avLst/>
              </a:prstGeom>
              <a:blipFill>
                <a:blip r:embed="rId10"/>
                <a:stretch>
                  <a:fillRect t="-2174" b="-36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494344" y="5209956"/>
                <a:ext cx="348663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=4.5 [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 </m:t>
                      </m:r>
                    </m:oMath>
                  </m:oMathPara>
                </a14:m>
                <a:endParaRPr lang="en-US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4344" y="5209956"/>
                <a:ext cx="3486638" cy="276999"/>
              </a:xfrm>
              <a:prstGeom prst="rect">
                <a:avLst/>
              </a:prstGeom>
              <a:blipFill>
                <a:blip r:embed="rId11"/>
                <a:stretch>
                  <a:fillRect t="-4444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63951" y="2623873"/>
                <a:ext cx="3295526" cy="28848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i="1" dirty="0" smtClean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 .5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endParaRPr lang="en-US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i="1" dirty="0" smtClean="0">
                    <a:latin typeface="Cambria Math" panose="02040503050406030204" pitchFamily="18" charset="0"/>
                  </a:rPr>
                  <a:t>: Ultimate Tensile Strength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i="1" dirty="0" smtClean="0">
                    <a:latin typeface="Cambria Math" panose="02040503050406030204" pitchFamily="18" charset="0"/>
                  </a:rPr>
                  <a:t>: Load Factor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en-US" i="1" dirty="0" smtClean="0">
                    <a:latin typeface="Cambria Math" panose="02040503050406030204" pitchFamily="18" charset="0"/>
                  </a:rPr>
                  <a:t>: Gradient Factor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i="1" dirty="0" smtClean="0">
                    <a:latin typeface="Cambria Math" panose="02040503050406030204" pitchFamily="18" charset="0"/>
                  </a:rPr>
                  <a:t> : Surface Factor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i="1" dirty="0" smtClean="0">
                    <a:latin typeface="Cambria Math" panose="02040503050406030204" pitchFamily="18" charset="0"/>
                  </a:rPr>
                  <a:t>: Temperature 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𝑅𝑒𝑙𝑖𝑎𝑏𝑖𝑙𝑖𝑡𝑦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𝐹𝑎𝑐𝑡𝑜𝑟</m:t>
                    </m:r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𝐵𝑒𝑛𝑑𝑖𝑛𝑔</m:t>
                        </m:r>
                      </m:sub>
                    </m:sSub>
                  </m:oMath>
                </a14:m>
                <a:r>
                  <a:rPr lang="en-US" dirty="0" smtClean="0"/>
                  <a:t>: Bending Stress</a:t>
                </a:r>
              </a:p>
              <a:p>
                <a:r>
                  <a:rPr lang="en-US" dirty="0" smtClean="0"/>
                  <a:t>F.S. = Factor of Safety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951" y="2623873"/>
                <a:ext cx="3295526" cy="2884892"/>
              </a:xfrm>
              <a:prstGeom prst="rect">
                <a:avLst/>
              </a:prstGeom>
              <a:blipFill rotWithShape="0">
                <a:blip r:embed="rId12"/>
                <a:stretch>
                  <a:fillRect l="-1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50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 Shape Analysis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36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68753">
            <a:off x="7574579" y="1568248"/>
            <a:ext cx="3795446" cy="48040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6015" y="2081688"/>
            <a:ext cx="73362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Turbojet operating </a:t>
            </a:r>
            <a:r>
              <a:rPr lang="en-US" sz="2400" dirty="0"/>
              <a:t>r</a:t>
            </a:r>
            <a:r>
              <a:rPr lang="en-US" sz="2400" dirty="0" smtClean="0"/>
              <a:t>ange : 533-2083 [</a:t>
            </a:r>
            <a:r>
              <a:rPr lang="en-US" sz="2400" dirty="0"/>
              <a:t>H</a:t>
            </a:r>
            <a:r>
              <a:rPr lang="en-US" sz="2400" dirty="0" smtClean="0"/>
              <a:t>z]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Identify structural resonance frequencies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Finite Element Method to be used to find mode shapes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Convergence of solution must be shown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48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17" y="903167"/>
            <a:ext cx="10758794" cy="5264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8842" y="71412"/>
            <a:ext cx="104190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Wire </a:t>
            </a:r>
            <a:r>
              <a:rPr lang="en-US" sz="4400" dirty="0" smtClean="0"/>
              <a:t>Diagram for All Sensors of Engine</a:t>
            </a:r>
            <a:endParaRPr lang="en-US" sz="4400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/>
          <a:lstStyle/>
          <a:p>
            <a:r>
              <a:rPr lang="en-US" sz="2800" dirty="0" smtClean="0"/>
              <a:t>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21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2035" y="225287"/>
            <a:ext cx="73682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Zero-Order Uncertainty Analysis 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066696" y="3736603"/>
                <a:ext cx="2610678" cy="64633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        Interpolation error</a:t>
                </a:r>
              </a:p>
              <a:p>
                <a:r>
                  <a:rPr lang="en-US" dirty="0"/>
                  <a:t>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6696" y="3736603"/>
                <a:ext cx="2610678" cy="646331"/>
              </a:xfrm>
              <a:prstGeom prst="rect">
                <a:avLst/>
              </a:prstGeom>
              <a:blipFill rotWithShape="0">
                <a:blip r:embed="rId2"/>
                <a:stretch>
                  <a:fillRect t="-3604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884401" y="3736602"/>
                <a:ext cx="2610678" cy="64633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        Instrument errors</a:t>
                </a:r>
              </a:p>
              <a:p>
                <a:r>
                  <a:rPr lang="en-US" dirty="0"/>
                  <a:t>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4401" y="3736602"/>
                <a:ext cx="2610678" cy="646331"/>
              </a:xfrm>
              <a:prstGeom prst="rect">
                <a:avLst/>
              </a:prstGeom>
              <a:blipFill rotWithShape="0">
                <a:blip r:embed="rId3"/>
                <a:stretch>
                  <a:fillRect t="-3604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609641" y="1723321"/>
                <a:ext cx="3207027" cy="1040734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  Design-stage uncertainty</a:t>
                </a:r>
              </a:p>
              <a:p>
                <a:pPr algn="ctr"/>
                <a:endParaRPr lang="en-US" sz="700" dirty="0"/>
              </a:p>
              <a:p>
                <a:pPr algn="ctr"/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/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9641" y="1723321"/>
                <a:ext cx="3207027" cy="1040734"/>
              </a:xfrm>
              <a:prstGeom prst="rect">
                <a:avLst/>
              </a:prstGeom>
              <a:blipFill rotWithShape="0">
                <a:blip r:embed="rId4"/>
                <a:stretch>
                  <a:fillRect t="-2286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 flipV="1">
            <a:off x="3372035" y="2818096"/>
            <a:ext cx="1722783" cy="8644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7023010" y="2839016"/>
            <a:ext cx="2054086" cy="8435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/>
          <a:lstStyle/>
          <a:p>
            <a:r>
              <a:rPr lang="en-US" sz="2800" dirty="0" smtClean="0"/>
              <a:t>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4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39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3165" y="1250467"/>
            <a:ext cx="3752850" cy="1809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77100" y="604136"/>
            <a:ext cx="4165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OMEGA PX35D0 General Purpose</a:t>
            </a:r>
          </a:p>
          <a:p>
            <a:r>
              <a:rPr lang="en-US" dirty="0"/>
              <a:t> Pressure Transducer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77100" y="2967884"/>
            <a:ext cx="37528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Specifications </a:t>
            </a:r>
          </a:p>
          <a:p>
            <a:r>
              <a:rPr lang="en-US" dirty="0"/>
              <a:t>Excitation: 10 </a:t>
            </a:r>
            <a:r>
              <a:rPr lang="en-US" dirty="0" err="1"/>
              <a:t>Vdc</a:t>
            </a:r>
            <a:r>
              <a:rPr lang="en-US" dirty="0"/>
              <a:t> (15 V max)</a:t>
            </a:r>
          </a:p>
          <a:p>
            <a:r>
              <a:rPr lang="en-US" dirty="0"/>
              <a:t>Output: 3mV/V</a:t>
            </a:r>
          </a:p>
          <a:p>
            <a:r>
              <a:rPr lang="en-US" dirty="0"/>
              <a:t>Accuracy: 0.25% linearity, hysteresis and repeatability combined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3108" y="118618"/>
            <a:ext cx="617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Zero-order Uncertainty Analysis for the Pressure Transducer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853108" y="487950"/>
                <a:ext cx="7434471" cy="6138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1: Pressure Transducer </a:t>
                </a:r>
              </a:p>
              <a:p>
                <a:r>
                  <a:rPr lang="en-US" dirty="0"/>
                  <a:t>a: Resolution: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dirty="0"/>
                  <a:t>= Interpolation Error=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DAQ Resolution: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dirty="0"/>
                  <a:t>  </a:t>
                </a:r>
              </a:p>
              <a:p>
                <a:r>
                  <a:rPr lang="en-US" dirty="0"/>
                  <a:t>12-bit DAQ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𝐹𝑆𝑅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=0.0024V</a:t>
                </a:r>
              </a:p>
              <a:p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:r>
                  <a:rPr lang="en-US" dirty="0"/>
                  <a:t>0.0024 Psi/30=0.01%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dirty="0"/>
                  <a:t>=0.01%</a:t>
                </a:r>
              </a:p>
              <a:p>
                <a:r>
                  <a:rPr lang="en-US" dirty="0"/>
                  <a:t> </a:t>
                </a:r>
              </a:p>
              <a:p>
                <a:endParaRPr lang="en-US" dirty="0"/>
              </a:p>
              <a:p>
                <a:r>
                  <a:rPr lang="en-US" dirty="0"/>
                  <a:t>b: Elemental Errors  </a:t>
                </a:r>
              </a:p>
              <a:p>
                <a:r>
                  <a:rPr lang="en-US" dirty="0"/>
                  <a:t>e</a:t>
                </a:r>
                <a:r>
                  <a:rPr lang="en-US" baseline="-25000" dirty="0"/>
                  <a:t>1</a:t>
                </a:r>
                <a:r>
                  <a:rPr lang="en-US" dirty="0"/>
                  <a:t>= linearity, hysteresis, repeatability=0.25%</a:t>
                </a:r>
              </a:p>
              <a:p>
                <a:r>
                  <a:rPr lang="en-US" dirty="0"/>
                  <a:t>e</a:t>
                </a:r>
                <a:r>
                  <a:rPr lang="en-US" baseline="-25000" dirty="0"/>
                  <a:t>2</a:t>
                </a:r>
                <a:r>
                  <a:rPr lang="en-US" dirty="0"/>
                  <a:t>= zero balance=2.0% </a:t>
                </a:r>
              </a:p>
              <a:p>
                <a:r>
                  <a:rPr lang="en-US" dirty="0"/>
                  <a:t>Net Elemental Instrument Error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dirty="0"/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0.25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dirty="0"/>
              </a:p>
              <a:p>
                <a:r>
                  <a:rPr lang="en-US" dirty="0"/>
                  <a:t>c: Zero-Order Uncertainty (Design-stage Uncertainty)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/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dirty="0"/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(0.01)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(2.05)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dirty="0"/>
                  <a:t>=2.05&gt;2%</a:t>
                </a:r>
              </a:p>
              <a:p>
                <a:r>
                  <a:rPr lang="en-US" dirty="0"/>
                  <a:t> </a:t>
                </a:r>
              </a:p>
              <a:p>
                <a:r>
                  <a:rPr lang="en-US" dirty="0"/>
                  <a:t> 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108" y="487950"/>
                <a:ext cx="7434471" cy="6138668"/>
              </a:xfrm>
              <a:prstGeom prst="rect">
                <a:avLst/>
              </a:prstGeom>
              <a:blipFill>
                <a:blip r:embed="rId4"/>
                <a:stretch>
                  <a:fillRect l="-738" t="-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277100" y="4674744"/>
                <a:ext cx="3008814" cy="160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𝑚𝑉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dirty="0"/>
                  <a:t> x 10V = </a:t>
                </a:r>
                <a:r>
                  <a:rPr lang="en-US" u="dbl" dirty="0"/>
                  <a:t>30mV</a:t>
                </a:r>
                <a:r>
                  <a:rPr lang="en-US" dirty="0"/>
                  <a:t> </a:t>
                </a:r>
              </a:p>
              <a:p>
                <a:r>
                  <a:rPr lang="en-US" u="dbl" dirty="0"/>
                  <a:t>0-30 psi </a:t>
                </a:r>
                <a:r>
                  <a:rPr lang="en-US" dirty="0"/>
                  <a:t> : pressure range </a:t>
                </a:r>
              </a:p>
              <a:p>
                <a:r>
                  <a:rPr lang="en-US" dirty="0"/>
                  <a:t>0-30 mV </a:t>
                </a:r>
              </a:p>
              <a:p>
                <a:r>
                  <a:rPr lang="en-US" dirty="0"/>
                  <a:t>30 psi – 30 mV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7100" y="4674744"/>
                <a:ext cx="3008814" cy="1600375"/>
              </a:xfrm>
              <a:prstGeom prst="rect">
                <a:avLst/>
              </a:prstGeom>
              <a:blipFill>
                <a:blip r:embed="rId5"/>
                <a:stretch>
                  <a:fillRect l="-1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68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Turbojet Engine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Five main Components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 smtClean="0"/>
              <a:t>Intake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 smtClean="0"/>
              <a:t>Compressor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 smtClean="0"/>
              <a:t>Combustion Chamber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 smtClean="0"/>
              <a:t>Turbine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 smtClean="0"/>
              <a:t>Nozzle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4</a:t>
            </a:fld>
            <a:endParaRPr lang="en-US" sz="2800" dirty="0"/>
          </a:p>
        </p:txBody>
      </p:sp>
      <p:pic>
        <p:nvPicPr>
          <p:cNvPr id="5" name="Picture 6" descr="http://www.rc-airplanes-simplified.com/images/xrc-jet-engines-2.jpg.pagespeed.ic.DtKAYnPe3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297" y="1825131"/>
            <a:ext cx="5583383" cy="418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215895" y="5822969"/>
            <a:ext cx="2814477" cy="379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JetCat</a:t>
            </a:r>
            <a:r>
              <a:rPr lang="en-US" dirty="0"/>
              <a:t> RX </a:t>
            </a:r>
            <a:r>
              <a:rPr lang="en-US" dirty="0" smtClean="0"/>
              <a:t>Turbine Cut Away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50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40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32149" y="1006475"/>
            <a:ext cx="3963988" cy="658813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Design For Safety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4714" y="1714416"/>
            <a:ext cx="5637213" cy="156051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Two </a:t>
            </a:r>
            <a:r>
              <a:rPr lang="en-US" dirty="0"/>
              <a:t>Emergency Stops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Plexi</a:t>
            </a:r>
            <a:r>
              <a:rPr lang="en-US" dirty="0" smtClean="0"/>
              <a:t>-glass  </a:t>
            </a:r>
            <a:r>
              <a:rPr lang="en-US" dirty="0"/>
              <a:t>partially enclosed housing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Safety manual</a:t>
            </a:r>
            <a:endParaRPr lang="en-US" dirty="0"/>
          </a:p>
        </p:txBody>
      </p:sp>
      <p:pic>
        <p:nvPicPr>
          <p:cNvPr id="1028" name="Picture 4" descr="Image result for safe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4" y="3225799"/>
            <a:ext cx="2036373" cy="20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emergency stop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801" y="3225800"/>
            <a:ext cx="2036373" cy="20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680883" y="905809"/>
            <a:ext cx="6511117" cy="7594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00" b="1" u="sng" dirty="0" smtClean="0"/>
              <a:t>Design For Manufacturability</a:t>
            </a:r>
            <a:endParaRPr lang="en-US" sz="4300" b="1" u="sng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680883" y="1714190"/>
            <a:ext cx="5637213" cy="156051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Consistent material thickness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Integer dimensions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Easy to find materials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4847" t="21218" r="17838" b="19440"/>
          <a:stretch/>
        </p:blipFill>
        <p:spPr>
          <a:xfrm>
            <a:off x="6704054" y="3003856"/>
            <a:ext cx="4179969" cy="294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2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154083" y="1735496"/>
            <a:ext cx="10058400" cy="3566160"/>
          </a:xfrm>
        </p:spPr>
        <p:txBody>
          <a:bodyPr/>
          <a:lstStyle/>
          <a:p>
            <a:r>
              <a:rPr lang="en-US" b="1" dirty="0"/>
              <a:t>Failure Modes &amp; Effects </a:t>
            </a:r>
            <a:r>
              <a:rPr lang="en-US" b="1" dirty="0" smtClean="0"/>
              <a:t>Analysis (FMEA)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41</a:t>
            </a:fld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5709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Rankings of Failure Modes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3200" smtClean="0"/>
              <a:t>42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743344"/>
              </p:ext>
            </p:extLst>
          </p:nvPr>
        </p:nvGraphicFramePr>
        <p:xfrm>
          <a:off x="373674" y="1834404"/>
          <a:ext cx="11352659" cy="3452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21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141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466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523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6515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28222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560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Part Details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Failure Mode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Severity</a:t>
                      </a:r>
                    </a:p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Frequency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Detectability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Risk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Priority Number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7755">
                <a:tc>
                  <a:txBody>
                    <a:bodyPr/>
                    <a:lstStyle/>
                    <a:p>
                      <a:r>
                        <a:rPr lang="en-US" dirty="0" smtClean="0"/>
                        <a:t>Fuel 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Fuel</a:t>
                      </a:r>
                      <a:r>
                        <a:rPr lang="en-US" baseline="0" dirty="0" smtClean="0"/>
                        <a:t> Fire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607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Turbojet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Turbine Malfunction (R.U.D)*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200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7539">
                <a:tc>
                  <a:txBody>
                    <a:bodyPr/>
                    <a:lstStyle/>
                    <a:p>
                      <a:r>
                        <a:rPr lang="en-US" dirty="0" smtClean="0"/>
                        <a:t>Electrical</a:t>
                      </a:r>
                      <a:r>
                        <a:rPr lang="en-US" baseline="0" dirty="0" smtClean="0"/>
                        <a:t> 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Electrical Shorting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162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7755">
                <a:tc>
                  <a:txBody>
                    <a:bodyPr/>
                    <a:lstStyle/>
                    <a:p>
                      <a:r>
                        <a:rPr lang="en-US" dirty="0" smtClean="0"/>
                        <a:t>Engine Mount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Mounts Failing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144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6072">
                <a:tc>
                  <a:txBody>
                    <a:bodyPr/>
                    <a:lstStyle/>
                    <a:p>
                      <a:r>
                        <a:rPr lang="en-US" dirty="0" smtClean="0"/>
                        <a:t>Software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Software Malfunction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90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4999">
                <a:tc>
                  <a:txBody>
                    <a:bodyPr/>
                    <a:lstStyle/>
                    <a:p>
                      <a:r>
                        <a:rPr lang="en-US" dirty="0" smtClean="0"/>
                        <a:t>Instrumentation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Calibration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72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73674" y="5787486"/>
            <a:ext cx="5239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Rapid Unexpected Disassembly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89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613" y="-512314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Rankings of Failure Modes Action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43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743276"/>
              </p:ext>
            </p:extLst>
          </p:nvPr>
        </p:nvGraphicFramePr>
        <p:xfrm>
          <a:off x="123613" y="938443"/>
          <a:ext cx="11788294" cy="3027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21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818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672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048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4910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4498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81186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28624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4839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Part Details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Failure Mode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Severity</a:t>
                      </a:r>
                    </a:p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Frequency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Detectability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Risk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Priority Number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Proposed 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Reduction in RPN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605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Fuel System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Fuel</a:t>
                      </a:r>
                      <a:r>
                        <a:rPr lang="en-US" sz="1400" baseline="0" dirty="0" smtClean="0"/>
                        <a:t> Fire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Regular</a:t>
                      </a:r>
                      <a:r>
                        <a:rPr lang="en-US" sz="1400" baseline="0" dirty="0" smtClean="0"/>
                        <a:t> Inspections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90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771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Turbojet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Turbine Malfunction (R.U.D)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100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Regular Maintenance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100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639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Electrical</a:t>
                      </a:r>
                      <a:r>
                        <a:rPr lang="en-US" sz="1400" baseline="0" dirty="0" smtClean="0"/>
                        <a:t> System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Electrical Shorting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81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Regular Inspections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81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605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Engine Mount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Mounts Failing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72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72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639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Software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Software Malfunction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Performance</a:t>
                      </a:r>
                      <a:r>
                        <a:rPr lang="en-US" sz="1400" baseline="0" dirty="0" smtClean="0"/>
                        <a:t> Test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50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508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Instrumentation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Calibration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Annual</a:t>
                      </a:r>
                      <a:r>
                        <a:rPr lang="en-US" sz="1400" baseline="0" dirty="0" smtClean="0"/>
                        <a:t> Calibration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1026" name="Picture 2" descr="Image result for jetcat on fi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10" y="4216248"/>
            <a:ext cx="3500966" cy="1955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Image result for electrical sh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839" y="4112423"/>
            <a:ext cx="1371811" cy="2059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Image result for blue screen of dea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091" y="4265611"/>
            <a:ext cx="3281392" cy="1854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023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Economic Analysis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4727882"/>
              </p:ext>
            </p:extLst>
          </p:nvPr>
        </p:nvGraphicFramePr>
        <p:xfrm>
          <a:off x="1097280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13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Bill of Materials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45</a:t>
            </a:fld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7653009"/>
              </p:ext>
            </p:extLst>
          </p:nvPr>
        </p:nvGraphicFramePr>
        <p:xfrm>
          <a:off x="741752" y="1929389"/>
          <a:ext cx="10769455" cy="3432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28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91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050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923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44254">
                <a:tc>
                  <a:txBody>
                    <a:bodyPr/>
                    <a:lstStyle/>
                    <a:p>
                      <a:r>
                        <a:rPr lang="en-US" dirty="0" smtClean="0"/>
                        <a:t>Material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Quantity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Provider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Cost $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4254">
                <a:tc>
                  <a:txBody>
                    <a:bodyPr/>
                    <a:lstStyle/>
                    <a:p>
                      <a:r>
                        <a:rPr lang="en-US" dirty="0" smtClean="0"/>
                        <a:t>Load Cell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Omega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963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4254">
                <a:tc>
                  <a:txBody>
                    <a:bodyPr/>
                    <a:lstStyle/>
                    <a:p>
                      <a:r>
                        <a:rPr lang="en-US" dirty="0" smtClean="0"/>
                        <a:t>Pressure Transducer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Omega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734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66795">
                <a:tc>
                  <a:txBody>
                    <a:bodyPr/>
                    <a:lstStyle/>
                    <a:p>
                      <a:r>
                        <a:rPr lang="en-US" dirty="0" smtClean="0"/>
                        <a:t>1in X 1in X 24ft</a:t>
                      </a:r>
                    </a:p>
                    <a:p>
                      <a:r>
                        <a:rPr lang="en-US" dirty="0" smtClean="0"/>
                        <a:t> 14 gage Square Steel</a:t>
                      </a:r>
                      <a:r>
                        <a:rPr lang="en-US" baseline="0" dirty="0" smtClean="0"/>
                        <a:t> Tubing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Alamo Iron Works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4254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Sorbothane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McMaster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15.28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4254">
                <a:tc>
                  <a:txBody>
                    <a:bodyPr/>
                    <a:lstStyle/>
                    <a:p>
                      <a:r>
                        <a:rPr lang="en-US" dirty="0" smtClean="0"/>
                        <a:t>Pitot Probe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Zoro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61.60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4254">
                <a:tc>
                  <a:txBody>
                    <a:bodyPr/>
                    <a:lstStyle/>
                    <a:p>
                      <a:r>
                        <a:rPr lang="en-US" dirty="0" smtClean="0"/>
                        <a:t>Set of Four Wheels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Rockler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59.99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74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Production Cost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46</a:t>
            </a:fld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75606055"/>
              </p:ext>
            </p:extLst>
          </p:nvPr>
        </p:nvGraphicFramePr>
        <p:xfrm>
          <a:off x="1097280" y="1926545"/>
          <a:ext cx="10515600" cy="304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50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677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227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Unit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Year (100 units)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Labor Cost :</a:t>
                      </a:r>
                    </a:p>
                    <a:p>
                      <a:r>
                        <a:rPr lang="en-US" b="0" u="none" dirty="0"/>
                        <a:t>4 Production</a:t>
                      </a:r>
                      <a:r>
                        <a:rPr lang="en-US" b="0" u="none" baseline="0" dirty="0"/>
                        <a:t> Employees </a:t>
                      </a:r>
                    </a:p>
                    <a:p>
                      <a:r>
                        <a:rPr lang="en-US" b="0" u="none" baseline="0" dirty="0"/>
                        <a:t>1 Engineer</a:t>
                      </a:r>
                    </a:p>
                    <a:p>
                      <a:r>
                        <a:rPr lang="en-US" b="0" u="none" baseline="0" dirty="0"/>
                        <a:t>1 Manager</a:t>
                      </a:r>
                      <a:endParaRPr lang="en-US" b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$4,930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Material</a:t>
                      </a:r>
                      <a:r>
                        <a:rPr lang="en-US" b="1" baseline="0" dirty="0"/>
                        <a:t> Cost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$2,500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$520,000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Productio</a:t>
                      </a:r>
                      <a:r>
                        <a:rPr lang="en-US" b="1" baseline="0" dirty="0"/>
                        <a:t>n Cost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$7,500 (Rounded)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Distributor</a:t>
                      </a:r>
                      <a:r>
                        <a:rPr lang="en-US" b="1" baseline="0" dirty="0"/>
                        <a:t> Price </a:t>
                      </a:r>
                      <a:r>
                        <a:rPr lang="en-US" b="0" baseline="0" dirty="0" smtClean="0"/>
                        <a:t>(100</a:t>
                      </a:r>
                      <a:r>
                        <a:rPr lang="en-US" b="0" baseline="0" dirty="0"/>
                        <a:t>% Profit)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$15,000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$1,560,000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Retail Cost</a:t>
                      </a:r>
                      <a:r>
                        <a:rPr lang="en-US" b="1" baseline="0" dirty="0"/>
                        <a:t> </a:t>
                      </a:r>
                      <a:r>
                        <a:rPr lang="en-US" b="0" baseline="0" dirty="0" smtClean="0"/>
                        <a:t>(100</a:t>
                      </a:r>
                      <a:r>
                        <a:rPr lang="en-US" b="0" baseline="0" dirty="0"/>
                        <a:t>% Profit)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$30,000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54679" y="5252959"/>
            <a:ext cx="5943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*</a:t>
            </a:r>
            <a:r>
              <a:rPr lang="en-US" sz="2400" dirty="0" smtClean="0"/>
              <a:t>Competitive Retail Cost : $68,500 – 121,000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534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ummary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3179186"/>
              </p:ext>
            </p:extLst>
          </p:nvPr>
        </p:nvGraphicFramePr>
        <p:xfrm>
          <a:off x="1097280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3600" smtClean="0"/>
              <a:t>47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7238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82009" y="1845229"/>
            <a:ext cx="10273671" cy="4506686"/>
          </a:xfrm>
        </p:spPr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By Continuing to Browse the Site You Are Agreeing to Our Use of Cookies. Find out More Here. "PA Hilton Engineering Teaching Equipment. Technical Training Equipment. Vocational Equipment." </a:t>
            </a:r>
            <a:r>
              <a:rPr lang="en-US" i="1" dirty="0"/>
              <a:t>PA Hilton Engineering Teaching Equipment. Technical Training Equipment. Vocational Equipment</a:t>
            </a:r>
            <a:r>
              <a:rPr lang="en-US" dirty="0"/>
              <a:t>. </a:t>
            </a:r>
            <a:r>
              <a:rPr lang="en-US" dirty="0" err="1"/>
              <a:t>N.p</a:t>
            </a:r>
            <a:r>
              <a:rPr lang="en-US" dirty="0"/>
              <a:t>., </a:t>
            </a:r>
            <a:r>
              <a:rPr lang="en-US" dirty="0" err="1"/>
              <a:t>n.d.</a:t>
            </a:r>
            <a:r>
              <a:rPr lang="en-US" dirty="0"/>
              <a:t> Web. 22 Sept. 2016. &lt;http://www.p-a-hilton.co.uk</a:t>
            </a:r>
            <a:r>
              <a:rPr lang="en-US" dirty="0" smtClean="0"/>
              <a:t>/&gt;.</a:t>
            </a:r>
            <a:endParaRPr lang="en-US" sz="7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"Emprise Corporation." </a:t>
            </a:r>
            <a:r>
              <a:rPr lang="en-US" i="1" dirty="0" err="1"/>
              <a:t>ZoomInfo</a:t>
            </a:r>
            <a:r>
              <a:rPr lang="en-US" dirty="0"/>
              <a:t>. </a:t>
            </a:r>
            <a:r>
              <a:rPr lang="en-US" dirty="0" err="1"/>
              <a:t>N.p</a:t>
            </a:r>
            <a:r>
              <a:rPr lang="en-US" dirty="0"/>
              <a:t>., </a:t>
            </a:r>
            <a:r>
              <a:rPr lang="en-US" dirty="0" err="1"/>
              <a:t>n.d.</a:t>
            </a:r>
            <a:r>
              <a:rPr lang="en-US" dirty="0"/>
              <a:t> Web. 29 Sept. 2016. &lt;http://www.zoominfo.com/c/Emprise-Corporation/17303129</a:t>
            </a:r>
            <a:r>
              <a:rPr lang="en-US" dirty="0" smtClean="0"/>
              <a:t>&gt;.</a:t>
            </a:r>
            <a:endParaRPr lang="en-US" sz="7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"GDJ Inc." </a:t>
            </a:r>
            <a:r>
              <a:rPr lang="en-US" i="1" dirty="0" err="1"/>
              <a:t>ZoomInfo</a:t>
            </a:r>
            <a:r>
              <a:rPr lang="en-US" dirty="0"/>
              <a:t>. </a:t>
            </a:r>
            <a:r>
              <a:rPr lang="en-US" dirty="0" err="1"/>
              <a:t>N.p</a:t>
            </a:r>
            <a:r>
              <a:rPr lang="en-US" dirty="0"/>
              <a:t>., </a:t>
            </a:r>
            <a:r>
              <a:rPr lang="en-US" dirty="0" err="1"/>
              <a:t>n.d.</a:t>
            </a:r>
            <a:r>
              <a:rPr lang="en-US" dirty="0"/>
              <a:t> Web. 22 Sept. 2016. &lt;http://www.zoominfo.com/c/GDJ-Inc/15712337</a:t>
            </a:r>
            <a:r>
              <a:rPr lang="en-US" dirty="0" smtClean="0"/>
              <a:t>&gt;.</a:t>
            </a:r>
            <a:endParaRPr lang="en-US" sz="7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Group, JPS Design. "Welcome." </a:t>
            </a:r>
            <a:r>
              <a:rPr lang="en-US" i="1" dirty="0"/>
              <a:t>GDJ, Inc.</a:t>
            </a:r>
            <a:r>
              <a:rPr lang="en-US" dirty="0"/>
              <a:t> </a:t>
            </a:r>
            <a:r>
              <a:rPr lang="en-US" dirty="0" err="1"/>
              <a:t>N.p</a:t>
            </a:r>
            <a:r>
              <a:rPr lang="en-US" dirty="0"/>
              <a:t>., </a:t>
            </a:r>
            <a:r>
              <a:rPr lang="en-US" dirty="0" err="1"/>
              <a:t>n.d.</a:t>
            </a:r>
            <a:r>
              <a:rPr lang="en-US" dirty="0"/>
              <a:t> Web. 22 Sept. 2016. &lt;http://www.gdjinc.com</a:t>
            </a:r>
            <a:r>
              <a:rPr lang="en-US" dirty="0" smtClean="0"/>
              <a:t>/&gt;.</a:t>
            </a:r>
            <a:endParaRPr lang="en-US" sz="7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"Integrated Flow Systems </a:t>
            </a:r>
            <a:r>
              <a:rPr lang="en-US" dirty="0" err="1"/>
              <a:t>Llc</a:t>
            </a:r>
            <a:r>
              <a:rPr lang="en-US" dirty="0"/>
              <a:t>." </a:t>
            </a:r>
            <a:r>
              <a:rPr lang="en-US" i="1" dirty="0" err="1"/>
              <a:t>ZoomInfo</a:t>
            </a:r>
            <a:r>
              <a:rPr lang="en-US" dirty="0"/>
              <a:t>. </a:t>
            </a:r>
            <a:r>
              <a:rPr lang="en-US" dirty="0" err="1"/>
              <a:t>N.p</a:t>
            </a:r>
            <a:r>
              <a:rPr lang="en-US" dirty="0"/>
              <a:t>., </a:t>
            </a:r>
            <a:r>
              <a:rPr lang="en-US" dirty="0" err="1"/>
              <a:t>n.d.</a:t>
            </a:r>
            <a:r>
              <a:rPr lang="en-US" dirty="0"/>
              <a:t> Web. 29 Sept. 2016. &lt;http://www.zoominfo.com/c/Integrated-Flow-Systems-Llc/343510787</a:t>
            </a:r>
            <a:r>
              <a:rPr lang="en-US" dirty="0" smtClean="0"/>
              <a:t>&gt;.</a:t>
            </a:r>
            <a:endParaRPr lang="en-US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N.p</a:t>
            </a:r>
            <a:r>
              <a:rPr lang="en-US" dirty="0"/>
              <a:t>., </a:t>
            </a:r>
            <a:r>
              <a:rPr lang="en-US" dirty="0" err="1"/>
              <a:t>n.d.</a:t>
            </a:r>
            <a:r>
              <a:rPr lang="en-US" dirty="0"/>
              <a:t> Web. &lt;http://www.p-a-hilton.co.uk/teaching-equipment-for-sale.php?buy=327&amp;addid=327</a:t>
            </a:r>
            <a:r>
              <a:rPr lang="en-US" dirty="0" smtClean="0"/>
              <a:t>&gt;.</a:t>
            </a:r>
            <a:endParaRPr lang="en-US" sz="9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"P A Hilton." </a:t>
            </a:r>
            <a:r>
              <a:rPr lang="en-US" i="1" dirty="0" err="1"/>
              <a:t>ZoomInfo</a:t>
            </a:r>
            <a:r>
              <a:rPr lang="en-US" dirty="0"/>
              <a:t>. </a:t>
            </a:r>
            <a:r>
              <a:rPr lang="en-US" dirty="0" err="1"/>
              <a:t>N.p</a:t>
            </a:r>
            <a:r>
              <a:rPr lang="en-US" dirty="0"/>
              <a:t>., </a:t>
            </a:r>
            <a:r>
              <a:rPr lang="en-US" dirty="0" err="1"/>
              <a:t>n.d.</a:t>
            </a:r>
            <a:r>
              <a:rPr lang="en-US" dirty="0"/>
              <a:t> Web. 22 Sept. 2016. &lt;http://www.zoominfo.com/c/P-A-Hilton/348843272</a:t>
            </a:r>
            <a:r>
              <a:rPr lang="en-US" dirty="0" smtClean="0"/>
              <a:t>&gt;.</a:t>
            </a:r>
            <a:endParaRPr lang="en-US" sz="9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P.A. Hilton</a:t>
            </a:r>
            <a:r>
              <a:rPr lang="en-US" dirty="0"/>
              <a:t>. </a:t>
            </a:r>
            <a:r>
              <a:rPr lang="en-US" dirty="0" err="1"/>
              <a:t>N.d.</a:t>
            </a:r>
            <a:r>
              <a:rPr lang="en-US" dirty="0"/>
              <a:t> Jet Propulsion Test Stand P372 Specs. England, </a:t>
            </a:r>
            <a:r>
              <a:rPr lang="en-US" dirty="0" err="1"/>
              <a:t>Hampsire</a:t>
            </a:r>
            <a:r>
              <a:rPr lang="en-US" dirty="0"/>
              <a:t> </a:t>
            </a:r>
            <a:r>
              <a:rPr lang="en-US" dirty="0" err="1"/>
              <a:t>Stockridge</a:t>
            </a:r>
            <a:r>
              <a:rPr lang="en-US" dirty="0" smtClean="0"/>
              <a:t>.</a:t>
            </a:r>
            <a:endParaRPr lang="en-US" sz="9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Turbine Technologies</a:t>
            </a:r>
            <a:r>
              <a:rPr lang="en-US" dirty="0"/>
              <a:t>. 2014. Turbo gen. Chetek, Wisconsin</a:t>
            </a:r>
            <a:r>
              <a:rPr lang="en-US" dirty="0" smtClean="0"/>
              <a:t>.</a:t>
            </a:r>
            <a:endParaRPr lang="en-US" sz="9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Turbine Technologies- Creating Educational Lab Equipment For Tomorrow's Engineers. "Controls Lab ." </a:t>
            </a:r>
            <a:r>
              <a:rPr lang="en-US" i="1" dirty="0"/>
              <a:t>Turbine Technologies</a:t>
            </a:r>
            <a:r>
              <a:rPr lang="en-US" dirty="0"/>
              <a:t>. </a:t>
            </a:r>
            <a:r>
              <a:rPr lang="en-US" dirty="0" err="1"/>
              <a:t>N.p</a:t>
            </a:r>
            <a:r>
              <a:rPr lang="en-US" dirty="0"/>
              <a:t>., </a:t>
            </a:r>
            <a:r>
              <a:rPr lang="en-US" dirty="0" err="1"/>
              <a:t>n.d.</a:t>
            </a:r>
            <a:r>
              <a:rPr lang="en-US" dirty="0"/>
              <a:t> Web. 22 Sept. 2016. &lt;http://www.turbinetechnologies.com</a:t>
            </a:r>
            <a:r>
              <a:rPr lang="en-US" dirty="0" smtClean="0"/>
              <a:t>/&gt;.</a:t>
            </a:r>
            <a:endParaRPr lang="en-US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Turbine Technologies Inc.</a:t>
            </a:r>
            <a:r>
              <a:rPr lang="en-US" dirty="0"/>
              <a:t> 2014. </a:t>
            </a:r>
            <a:r>
              <a:rPr lang="en-US" dirty="0" err="1"/>
              <a:t>MiniLab</a:t>
            </a:r>
            <a:r>
              <a:rPr lang="en-US" dirty="0"/>
              <a:t> Specs. Chetek, Wisconsin</a:t>
            </a:r>
            <a:r>
              <a:rPr lang="en-US" dirty="0" smtClean="0"/>
              <a:t>.</a:t>
            </a:r>
            <a:endParaRPr lang="en-US" sz="11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"Turbine Technologies Inc." </a:t>
            </a:r>
            <a:r>
              <a:rPr lang="en-US" i="1" dirty="0" err="1"/>
              <a:t>ZoomInfo</a:t>
            </a:r>
            <a:r>
              <a:rPr lang="en-US" dirty="0"/>
              <a:t>. </a:t>
            </a:r>
            <a:r>
              <a:rPr lang="en-US" dirty="0" err="1"/>
              <a:t>N.p</a:t>
            </a:r>
            <a:r>
              <a:rPr lang="en-US" dirty="0"/>
              <a:t>., </a:t>
            </a:r>
            <a:r>
              <a:rPr lang="en-US" dirty="0" err="1"/>
              <a:t>n.d.</a:t>
            </a:r>
            <a:r>
              <a:rPr lang="en-US" dirty="0"/>
              <a:t> Web. 22 Sept. 2016. &lt;http://www.zoominfo.com/c/Turbine-Technologies-Inc/348276565&gt;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3200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75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083" y="2369517"/>
            <a:ext cx="10058400" cy="4023360"/>
          </a:xfrm>
        </p:spPr>
        <p:txBody>
          <a:bodyPr numCol="2"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3200" dirty="0" smtClean="0"/>
              <a:t>Dr. Sarkar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 smtClean="0"/>
              <a:t>Dr. </a:t>
            </a:r>
            <a:r>
              <a:rPr lang="en-US" sz="3200" dirty="0" err="1" smtClean="0"/>
              <a:t>Choutapalli</a:t>
            </a:r>
            <a:endParaRPr lang="en-US" sz="32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 smtClean="0"/>
              <a:t>Dr. Jones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 smtClean="0"/>
              <a:t>Dr. Fuentes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 smtClean="0"/>
              <a:t>Dr. </a:t>
            </a:r>
            <a:r>
              <a:rPr lang="en-US" sz="3200" dirty="0" err="1" smtClean="0"/>
              <a:t>Tarawneh</a:t>
            </a:r>
            <a:endParaRPr lang="en-US" sz="3200" dirty="0" smtClean="0"/>
          </a:p>
          <a:p>
            <a:pPr>
              <a:buFont typeface="Wingdings" panose="05000000000000000000" pitchFamily="2" charset="2"/>
              <a:buChar char="v"/>
            </a:pPr>
            <a:endParaRPr lang="en-US" sz="32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 smtClean="0"/>
              <a:t>Dr. Lee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 smtClean="0"/>
              <a:t>Dr. Crown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 smtClean="0"/>
              <a:t>Dr. Park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 smtClean="0"/>
              <a:t>Mr. Potter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49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4083" y="1868772"/>
            <a:ext cx="6747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would like to thank the following faculty…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06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/>
              <a:t>Design and build an instrumented test stand</a:t>
            </a:r>
            <a:endParaRPr lang="en-US" sz="22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/>
              <a:t>Come within a 2% margin of error (sensor readings) at an affordable cost for apparatus instrumentation.   </a:t>
            </a:r>
          </a:p>
          <a:p>
            <a:pPr marL="0" indent="0">
              <a:buNone/>
            </a:pPr>
            <a:r>
              <a:rPr lang="en-US" dirty="0"/>
              <a:t>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5</a:t>
            </a:fld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9408" y="3095702"/>
            <a:ext cx="2322596" cy="27733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8322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ques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3200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92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3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45083" t="17852" r="33750" b="14592"/>
          <a:stretch/>
        </p:blipFill>
        <p:spPr>
          <a:xfrm>
            <a:off x="8092709" y="1690778"/>
            <a:ext cx="2600159" cy="4668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Force Required to Tip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mtClean="0"/>
              <a:t>52</a:t>
            </a:fld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0300629" y="2209612"/>
            <a:ext cx="511681" cy="1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21"/>
          <p:cNvSpPr txBox="1">
            <a:spLocks noChangeArrowheads="1"/>
          </p:cNvSpPr>
          <p:nvPr/>
        </p:nvSpPr>
        <p:spPr bwMode="auto">
          <a:xfrm>
            <a:off x="9392789" y="4024779"/>
            <a:ext cx="1651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i="1" dirty="0">
                <a:solidFill>
                  <a:srgbClr val="FF0000"/>
                </a:solidFill>
                <a:latin typeface="Cambria Math" panose="02040503050406030204" pitchFamily="18" charset="0"/>
                <a:cs typeface="Times New Roman" panose="02020603050405020304" pitchFamily="18" charset="0"/>
              </a:rPr>
              <a:t>W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9438795" y="3651155"/>
            <a:ext cx="4885" cy="3420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10916789" y="2124973"/>
            <a:ext cx="9618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i="1" dirty="0" smtClean="0">
                <a:solidFill>
                  <a:srgbClr val="FF0000"/>
                </a:solidFill>
                <a:latin typeface="Cambria Math" panose="02040503050406030204" pitchFamily="18" charset="0"/>
                <a:cs typeface="Times New Roman" panose="02020603050405020304" pitchFamily="18" charset="0"/>
              </a:rPr>
              <a:t>F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21"/>
          <p:cNvSpPr txBox="1">
            <a:spLocks noChangeArrowheads="1"/>
          </p:cNvSpPr>
          <p:nvPr/>
        </p:nvSpPr>
        <p:spPr bwMode="auto">
          <a:xfrm>
            <a:off x="8732520" y="5386854"/>
            <a:ext cx="23432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b="1" i="1" dirty="0" smtClean="0">
                <a:solidFill>
                  <a:srgbClr val="FF0000"/>
                </a:solidFill>
                <a:latin typeface="Cambria Math" panose="02040503050406030204" pitchFamily="18" charset="0"/>
                <a:cs typeface="Times New Roman" panose="02020603050405020304" pitchFamily="18" charset="0"/>
              </a:rPr>
              <a:t>A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543300" y="2340417"/>
                <a:ext cx="1122551" cy="6707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3300" y="2340417"/>
                <a:ext cx="1122551" cy="67076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>
            <a:off x="8732520" y="3736476"/>
            <a:ext cx="660269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TextBox 21"/>
          <p:cNvSpPr txBox="1">
            <a:spLocks noChangeArrowheads="1"/>
          </p:cNvSpPr>
          <p:nvPr/>
        </p:nvSpPr>
        <p:spPr bwMode="auto">
          <a:xfrm>
            <a:off x="8823661" y="3775772"/>
            <a:ext cx="5691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b="1" i="1" dirty="0" smtClean="0">
                <a:solidFill>
                  <a:srgbClr val="FFFF00"/>
                </a:solidFill>
                <a:latin typeface="Cambria Math" panose="02040503050406030204" pitchFamily="18" charset="0"/>
                <a:cs typeface="Times New Roman" panose="02020603050405020304" pitchFamily="18" charset="0"/>
              </a:rPr>
              <a:t>12 in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0375494" y="2299045"/>
            <a:ext cx="0" cy="3882355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1" name="TextBox 21"/>
          <p:cNvSpPr txBox="1">
            <a:spLocks noChangeArrowheads="1"/>
          </p:cNvSpPr>
          <p:nvPr/>
        </p:nvSpPr>
        <p:spPr bwMode="auto">
          <a:xfrm>
            <a:off x="10541899" y="3689322"/>
            <a:ext cx="5691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b="1" i="1" dirty="0" smtClean="0">
                <a:solidFill>
                  <a:srgbClr val="FFFF00"/>
                </a:solidFill>
                <a:latin typeface="Cambria Math" panose="02040503050406030204" pitchFamily="18" charset="0"/>
                <a:cs typeface="Times New Roman" panose="02020603050405020304" pitchFamily="18" charset="0"/>
              </a:rPr>
              <a:t>60 in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543300" y="3337236"/>
                <a:ext cx="112146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=75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𝑙𝑏𝑠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3300" y="3337236"/>
                <a:ext cx="1121461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4348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414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mtClean="0"/>
              <a:t>53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4847" t="21218" r="17838" b="19440"/>
          <a:stretch/>
        </p:blipFill>
        <p:spPr>
          <a:xfrm>
            <a:off x="1327353" y="112988"/>
            <a:ext cx="8573105" cy="604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mtClean="0"/>
              <a:t>54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7639" t="18148" r="8889" b="14568"/>
          <a:stretch/>
        </p:blipFill>
        <p:spPr>
          <a:xfrm>
            <a:off x="1782235" y="273606"/>
            <a:ext cx="8515651" cy="602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9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4305B-94C0-4AAC-8265-AE83B24A26C2}" type="slidenum"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90500"/>
            <a:ext cx="3609975" cy="1077913"/>
          </a:xfrm>
        </p:spPr>
        <p:txBody>
          <a:bodyPr>
            <a:normAutofit fontScale="90000"/>
          </a:bodyPr>
          <a:lstStyle/>
          <a:p>
            <a:r>
              <a:rPr lang="en-US" dirty="0"/>
              <a:t>Bill of Materials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11" t="13950" r="72858" b="17531"/>
          <a:stretch/>
        </p:blipFill>
        <p:spPr>
          <a:xfrm>
            <a:off x="4622800" y="69896"/>
            <a:ext cx="6039152" cy="626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3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8542" t="30556" r="19270" b="23889"/>
          <a:stretch/>
        </p:blipFill>
        <p:spPr>
          <a:xfrm>
            <a:off x="7119256" y="4345186"/>
            <a:ext cx="3718857" cy="1826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Vibrational Analysis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56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379840" y="1905480"/>
                <a:ext cx="2939394" cy="6721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(1−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𝜁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840" y="1905480"/>
                <a:ext cx="2939394" cy="67210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379840" y="2847996"/>
                <a:ext cx="313138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840" y="2847996"/>
                <a:ext cx="3131389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4475" t="-28261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379840" y="3673079"/>
                <a:ext cx="2996269" cy="6721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(1−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𝜁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840" y="3673079"/>
                <a:ext cx="2996269" cy="67210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379840" y="4979012"/>
                <a:ext cx="5474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840" y="4979012"/>
                <a:ext cx="547458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8889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/>
          <p:nvPr/>
        </p:nvCxnSpPr>
        <p:spPr>
          <a:xfrm>
            <a:off x="8666631" y="4556599"/>
            <a:ext cx="8467" cy="731670"/>
          </a:xfrm>
          <a:prstGeom prst="straightConnector1">
            <a:avLst/>
          </a:prstGeom>
          <a:ln>
            <a:solidFill>
              <a:srgbClr val="FF0000">
                <a:alpha val="50000"/>
              </a:srgb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8576734" y="4523062"/>
            <a:ext cx="5232" cy="798743"/>
          </a:xfrm>
          <a:prstGeom prst="straightConnector1">
            <a:avLst/>
          </a:prstGeom>
          <a:ln>
            <a:solidFill>
              <a:srgbClr val="FF0000">
                <a:alpha val="50000"/>
              </a:srgb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263468" y="4708149"/>
            <a:ext cx="270933" cy="37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30000" t="30000" r="22917" b="15555"/>
          <a:stretch/>
        </p:blipFill>
        <p:spPr>
          <a:xfrm>
            <a:off x="7307407" y="1851717"/>
            <a:ext cx="2951050" cy="19194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6685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Rankings of Failure Modes Action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57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56004"/>
              </p:ext>
            </p:extLst>
          </p:nvPr>
        </p:nvGraphicFramePr>
        <p:xfrm>
          <a:off x="320968" y="1916966"/>
          <a:ext cx="11611024" cy="4245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82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525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89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2265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1692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0131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02625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5408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8288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Part Details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Failure Mode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Severity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Frequency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Detectability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Risk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Priority Number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Proposed 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Reduction in RPN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7674">
                <a:tc>
                  <a:txBody>
                    <a:bodyPr/>
                    <a:lstStyle/>
                    <a:p>
                      <a:r>
                        <a:rPr lang="en-US" sz="1600" dirty="0"/>
                        <a:t>Frame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Rigidity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Brace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7674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Turbine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Maintenance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8371">
                <a:tc>
                  <a:txBody>
                    <a:bodyPr/>
                    <a:lstStyle/>
                    <a:p>
                      <a:r>
                        <a:rPr lang="en-US" sz="1600" dirty="0"/>
                        <a:t>Transducer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Calibration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2189">
                <a:tc>
                  <a:txBody>
                    <a:bodyPr/>
                    <a:lstStyle/>
                    <a:p>
                      <a:r>
                        <a:rPr lang="en-US" sz="1600" dirty="0"/>
                        <a:t>Thermocouples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Calibration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Replace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83254">
                <a:tc>
                  <a:txBody>
                    <a:bodyPr/>
                    <a:lstStyle/>
                    <a:p>
                      <a:r>
                        <a:rPr lang="en-US" sz="1600" dirty="0"/>
                        <a:t>Mass Flow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Calibration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Replace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8371">
                <a:tc>
                  <a:txBody>
                    <a:bodyPr/>
                    <a:lstStyle/>
                    <a:p>
                      <a:r>
                        <a:rPr lang="en-US" sz="1600" dirty="0"/>
                        <a:t>Load</a:t>
                      </a:r>
                      <a:r>
                        <a:rPr lang="en-US" sz="1600" baseline="0" dirty="0"/>
                        <a:t> Cell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Calibration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Replace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7674">
                <a:tc>
                  <a:txBody>
                    <a:bodyPr/>
                    <a:lstStyle/>
                    <a:p>
                      <a:r>
                        <a:rPr lang="en-US" sz="1600" dirty="0"/>
                        <a:t>Pitot Tube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Deflection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Replace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3931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Computer</a:t>
                      </a:r>
                      <a:r>
                        <a:rPr lang="en-US" sz="1600" baseline="0" dirty="0">
                          <a:solidFill>
                            <a:srgbClr val="FF0000"/>
                          </a:solidFill>
                        </a:rPr>
                        <a:t> Failure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144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Performance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 Testing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36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7674">
                <a:tc>
                  <a:txBody>
                    <a:bodyPr/>
                    <a:lstStyle/>
                    <a:p>
                      <a:r>
                        <a:rPr lang="en-US" sz="1600" dirty="0"/>
                        <a:t>Wheel Rack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Support Failure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Brace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411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552093" y="474448"/>
          <a:ext cx="11128073" cy="5736570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8457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120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457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120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1201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30051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956095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</a:rPr>
                        <a:t>Sub–Function 2 - Instrumentation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56095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 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Cost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Accuracy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Reliability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Row Sum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Nom Score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56095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Cost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</a:rPr>
                        <a:t>x 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</a:rPr>
                        <a:t>1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</a:rPr>
                        <a:t>1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>
                          <a:effectLst/>
                        </a:rPr>
                        <a:t>2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>
                          <a:effectLst/>
                        </a:rPr>
                        <a:t>0.111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56095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Accuracy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</a:rPr>
                        <a:t>5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</a:rPr>
                        <a:t>x 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</a:rPr>
                        <a:t>3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</a:rPr>
                        <a:t>8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>
                          <a:effectLst/>
                        </a:rPr>
                        <a:t>0.444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56095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Reliability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>
                          <a:effectLst/>
                        </a:rPr>
                        <a:t>5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>
                          <a:effectLst/>
                        </a:rPr>
                        <a:t>3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</a:rPr>
                        <a:t>x 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>
                          <a:effectLst/>
                        </a:rPr>
                        <a:t>8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</a:rPr>
                        <a:t>0.444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56095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Col. Score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>
                          <a:effectLst/>
                        </a:rPr>
                        <a:t>9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>
                          <a:effectLst/>
                        </a:rPr>
                        <a:t>4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>
                          <a:effectLst/>
                        </a:rPr>
                        <a:t>5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>
                          <a:effectLst/>
                        </a:rPr>
                        <a:t>18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</a:rPr>
                        <a:t>1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2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316298" y="342900"/>
          <a:ext cx="11648537" cy="2058160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6472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401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557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5575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5116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80415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9428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0071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Cost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05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Pressure Transducer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Thermocouples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Fuel Flow Meter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Load Cell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Row Sum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Nom Score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5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Pressure Transducers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0.333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05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Thermocouples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x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0.083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05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Fuel Flow Meter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x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0.250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05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Load Cell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x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0.333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05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Col. Score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316298" y="2521344"/>
          <a:ext cx="11648536" cy="2062213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5760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775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757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7606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9039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97724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7547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15367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Accuracy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32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Pressure Transducer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Thermocouples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Fuel Flow Meter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Load Cell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Row Sum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Nom Score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848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Pressure Transducers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0.333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32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Thermocouples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0.0833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32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Fuel Flow Meter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0.25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32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Load Cell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x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0.333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32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Col. Score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316300" y="4703841"/>
          <a:ext cx="11673944" cy="2012600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5092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766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923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7863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131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98676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1714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53696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Reliability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402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Pressure Transducer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Thermocouples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Fuel Flow Meter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Load Cell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Row Sum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Nom Score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5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Pressure Transducer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0.333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402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Thermocouples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x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0.083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402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Fuel Flow Meter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x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0.250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402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Load Cell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x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0.333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402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Col. Score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16298" y="-91450"/>
            <a:ext cx="4175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Concept Variants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3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6</a:t>
            </a:fld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57942" y="101477"/>
            <a:ext cx="10058400" cy="1449387"/>
          </a:xfrm>
        </p:spPr>
        <p:txBody>
          <a:bodyPr>
            <a:normAutofit/>
          </a:bodyPr>
          <a:lstStyle/>
          <a:p>
            <a:r>
              <a:rPr lang="en-US" dirty="0"/>
              <a:t>Impact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20522445"/>
              </p:ext>
            </p:extLst>
          </p:nvPr>
        </p:nvGraphicFramePr>
        <p:xfrm>
          <a:off x="1299099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365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286" y="265044"/>
            <a:ext cx="6626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en-US" sz="4400" dirty="0"/>
              <a:t>Sub-Function 2 -Selection</a:t>
            </a:r>
            <a:endParaRPr lang="en-US" sz="4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138237" y="1828800"/>
          <a:ext cx="10179119" cy="3909395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3362541">
                  <a:extLst>
                    <a:ext uri="{9D8B030D-6E8A-4147-A177-3AD203B41FA5}">
                      <a16:colId xmlns:a16="http://schemas.microsoft.com/office/drawing/2014/main" xmlns="" val="3442908931"/>
                    </a:ext>
                  </a:extLst>
                </a:gridCol>
                <a:gridCol w="1646959">
                  <a:extLst>
                    <a:ext uri="{9D8B030D-6E8A-4147-A177-3AD203B41FA5}">
                      <a16:colId xmlns:a16="http://schemas.microsoft.com/office/drawing/2014/main" xmlns="" val="1367057442"/>
                    </a:ext>
                  </a:extLst>
                </a:gridCol>
                <a:gridCol w="1738455">
                  <a:extLst>
                    <a:ext uri="{9D8B030D-6E8A-4147-A177-3AD203B41FA5}">
                      <a16:colId xmlns:a16="http://schemas.microsoft.com/office/drawing/2014/main" xmlns="" val="2401946686"/>
                    </a:ext>
                  </a:extLst>
                </a:gridCol>
                <a:gridCol w="1646959">
                  <a:extLst>
                    <a:ext uri="{9D8B030D-6E8A-4147-A177-3AD203B41FA5}">
                      <a16:colId xmlns:a16="http://schemas.microsoft.com/office/drawing/2014/main" xmlns="" val="2922763485"/>
                    </a:ext>
                  </a:extLst>
                </a:gridCol>
                <a:gridCol w="1784205">
                  <a:extLst>
                    <a:ext uri="{9D8B030D-6E8A-4147-A177-3AD203B41FA5}">
                      <a16:colId xmlns:a16="http://schemas.microsoft.com/office/drawing/2014/main" xmlns="" val="963715752"/>
                    </a:ext>
                  </a:extLst>
                </a:gridCol>
              </a:tblGrid>
              <a:tr h="558485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Instrumentation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20359883"/>
                  </a:ext>
                </a:extLst>
              </a:tr>
              <a:tr h="5584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 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Cost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Accuracy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Reliability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Score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97961268"/>
                  </a:ext>
                </a:extLst>
              </a:tr>
              <a:tr h="5584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Pressure Transducer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0.0369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0.148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0.148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0.3329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00270356"/>
                  </a:ext>
                </a:extLst>
              </a:tr>
              <a:tr h="5584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Thermocouple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0.00921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0.0369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0.0369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0.08301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52439903"/>
                  </a:ext>
                </a:extLst>
              </a:tr>
              <a:tr h="5584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Fuel Flow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0.0278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0.111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0.111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0.2498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29810081"/>
                  </a:ext>
                </a:extLst>
              </a:tr>
              <a:tr h="5584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Load Cell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0.0369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0.148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0.148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0.3329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46052772"/>
                  </a:ext>
                </a:extLst>
              </a:tr>
              <a:tr h="5584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Decision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 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 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 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P.T. and L.C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3399737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465826" y="638357"/>
          <a:ext cx="11162583" cy="5788321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5373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59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373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595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2595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91613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89385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26903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</a:rPr>
                        <a:t>Sub-Function 3 - Structure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690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 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Cost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Aesthetics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Safety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Mobility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Row Sum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Nom Score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690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Cost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 x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3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1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4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8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0.222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690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Aesthetics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3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x 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6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0.167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2690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Safety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5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5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x 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15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0.417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2690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Mobility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4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1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x 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7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0.194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2690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Col. Score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10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12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3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11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36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8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583241" y="623326"/>
          <a:ext cx="11151560" cy="3148573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20034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000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91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087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5694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4314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86065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Cost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962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Unenclosed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Partially Enclosed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Full Environment Enclosure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Row Sum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Nom Score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172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Unenclosed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x 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4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5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9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0.5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172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Partially Enclosed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2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x 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5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7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0.388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2771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Full Enviornment Enclosure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1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1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x 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2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0.111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172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Col. Score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3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5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10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18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1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583241" y="3910827"/>
          <a:ext cx="11151560" cy="2773582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9773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61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91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174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6856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2283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98590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Aesthetics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996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Unenclosed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Partially Enclosed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Full Environment Enclosure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Row Sum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Nom Score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733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Unenclosed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 x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2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3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5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0.277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733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Partially Enclosed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4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 x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4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8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0.444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358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Full Enviornment Enclosure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3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2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 x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5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0.277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733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Col. Score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7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4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7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18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1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16298" y="-91450"/>
            <a:ext cx="4175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Concept Variants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8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457199" y="635190"/>
          <a:ext cx="11481759" cy="2913500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6772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60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962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1732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6566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40918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67182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Safety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711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Unenclosed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Partially Enclosed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Full Environment Enclosure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Row Sum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Nom Score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71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Unenclosed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 x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1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1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2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0.111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711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Partially Enclosed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5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x 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2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7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0.389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711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Full </a:t>
                      </a:r>
                      <a:r>
                        <a:rPr lang="en-US" sz="1800" u="none" strike="noStrike" dirty="0" err="1">
                          <a:effectLst/>
                        </a:rPr>
                        <a:t>Enviornment</a:t>
                      </a:r>
                      <a:r>
                        <a:rPr lang="en-US" sz="1800" u="none" strike="noStrike" dirty="0">
                          <a:effectLst/>
                        </a:rPr>
                        <a:t> Enclosure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5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4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x 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0.5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71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Col. Score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10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5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3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18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1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457200" y="3836598"/>
          <a:ext cx="11481759" cy="2785703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7953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066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962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2594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0258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35501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99235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Mobility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238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Unenclosed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Partially Enclosed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Full Enviornment Enclosure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Row Sum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Nom Score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43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Unenclosed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 x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0.444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60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Partially Enclosed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x 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0.444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304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Full Enviornment Enclosure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x 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0.111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43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Col. Score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76047" y="111970"/>
            <a:ext cx="4123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Continued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3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286" y="265044"/>
            <a:ext cx="6626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en-US" sz="4400" dirty="0"/>
              <a:t>Sub-Function 3 -Selection</a:t>
            </a:r>
            <a:endParaRPr lang="en-US" sz="4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993913" y="2213115"/>
          <a:ext cx="9395789" cy="3357270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2357055">
                  <a:extLst>
                    <a:ext uri="{9D8B030D-6E8A-4147-A177-3AD203B41FA5}">
                      <a16:colId xmlns:a16="http://schemas.microsoft.com/office/drawing/2014/main" xmlns="" val="2891989320"/>
                    </a:ext>
                  </a:extLst>
                </a:gridCol>
                <a:gridCol w="1230070">
                  <a:extLst>
                    <a:ext uri="{9D8B030D-6E8A-4147-A177-3AD203B41FA5}">
                      <a16:colId xmlns:a16="http://schemas.microsoft.com/office/drawing/2014/main" xmlns="" val="2989316264"/>
                    </a:ext>
                  </a:extLst>
                </a:gridCol>
                <a:gridCol w="1298407">
                  <a:extLst>
                    <a:ext uri="{9D8B030D-6E8A-4147-A177-3AD203B41FA5}">
                      <a16:colId xmlns:a16="http://schemas.microsoft.com/office/drawing/2014/main" xmlns="" val="3960302523"/>
                    </a:ext>
                  </a:extLst>
                </a:gridCol>
                <a:gridCol w="1230070">
                  <a:extLst>
                    <a:ext uri="{9D8B030D-6E8A-4147-A177-3AD203B41FA5}">
                      <a16:colId xmlns:a16="http://schemas.microsoft.com/office/drawing/2014/main" xmlns="" val="4285550097"/>
                    </a:ext>
                  </a:extLst>
                </a:gridCol>
                <a:gridCol w="1332576">
                  <a:extLst>
                    <a:ext uri="{9D8B030D-6E8A-4147-A177-3AD203B41FA5}">
                      <a16:colId xmlns:a16="http://schemas.microsoft.com/office/drawing/2014/main" xmlns="" val="3820014509"/>
                    </a:ext>
                  </a:extLst>
                </a:gridCol>
                <a:gridCol w="1947611">
                  <a:extLst>
                    <a:ext uri="{9D8B030D-6E8A-4147-A177-3AD203B41FA5}">
                      <a16:colId xmlns:a16="http://schemas.microsoft.com/office/drawing/2014/main" xmlns="" val="680002262"/>
                    </a:ext>
                  </a:extLst>
                </a:gridCol>
              </a:tblGrid>
              <a:tr h="492991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Structure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45854363"/>
                  </a:ext>
                </a:extLst>
              </a:tr>
              <a:tr h="49299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Cost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Aesthetics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Safety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Mobility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Score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43804783"/>
                  </a:ext>
                </a:extLst>
              </a:tr>
              <a:tr h="49299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Unenclosed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0.111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0.0464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0.0759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0.0861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0.3194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23585157"/>
                  </a:ext>
                </a:extLst>
              </a:tr>
              <a:tr h="49299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Partial Enclosure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0.0864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0.0741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0.265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0.0861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0.5116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57099083"/>
                  </a:ext>
                </a:extLst>
              </a:tr>
              <a:tr h="89231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Full Environment Enclosure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0.0246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0.0464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0.0759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0.0215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0.1684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20034582"/>
                  </a:ext>
                </a:extLst>
              </a:tr>
              <a:tr h="49299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Decision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Partial Enclosure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4590707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1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286" y="265044"/>
            <a:ext cx="6626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en-US" sz="4400" dirty="0"/>
              <a:t>Sub-Function 2 -Selection</a:t>
            </a:r>
            <a:endParaRPr lang="en-US" sz="4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138237" y="1828800"/>
          <a:ext cx="10179119" cy="3909395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3362541">
                  <a:extLst>
                    <a:ext uri="{9D8B030D-6E8A-4147-A177-3AD203B41FA5}">
                      <a16:colId xmlns:a16="http://schemas.microsoft.com/office/drawing/2014/main" xmlns="" val="3442908931"/>
                    </a:ext>
                  </a:extLst>
                </a:gridCol>
                <a:gridCol w="1646959">
                  <a:extLst>
                    <a:ext uri="{9D8B030D-6E8A-4147-A177-3AD203B41FA5}">
                      <a16:colId xmlns:a16="http://schemas.microsoft.com/office/drawing/2014/main" xmlns="" val="1367057442"/>
                    </a:ext>
                  </a:extLst>
                </a:gridCol>
                <a:gridCol w="1738455">
                  <a:extLst>
                    <a:ext uri="{9D8B030D-6E8A-4147-A177-3AD203B41FA5}">
                      <a16:colId xmlns:a16="http://schemas.microsoft.com/office/drawing/2014/main" xmlns="" val="2401946686"/>
                    </a:ext>
                  </a:extLst>
                </a:gridCol>
                <a:gridCol w="1646959">
                  <a:extLst>
                    <a:ext uri="{9D8B030D-6E8A-4147-A177-3AD203B41FA5}">
                      <a16:colId xmlns:a16="http://schemas.microsoft.com/office/drawing/2014/main" xmlns="" val="2922763485"/>
                    </a:ext>
                  </a:extLst>
                </a:gridCol>
                <a:gridCol w="1784205">
                  <a:extLst>
                    <a:ext uri="{9D8B030D-6E8A-4147-A177-3AD203B41FA5}">
                      <a16:colId xmlns:a16="http://schemas.microsoft.com/office/drawing/2014/main" xmlns="" val="963715752"/>
                    </a:ext>
                  </a:extLst>
                </a:gridCol>
              </a:tblGrid>
              <a:tr h="558485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Instrumentation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20359883"/>
                  </a:ext>
                </a:extLst>
              </a:tr>
              <a:tr h="5584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 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Cost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Accuracy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Reliability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Score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97961268"/>
                  </a:ext>
                </a:extLst>
              </a:tr>
              <a:tr h="5584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Pressure Transducer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0.0369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0.148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0.148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0.3329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00270356"/>
                  </a:ext>
                </a:extLst>
              </a:tr>
              <a:tr h="5584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Thermocouple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0.00921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0.0369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0.0369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0.08301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52439903"/>
                  </a:ext>
                </a:extLst>
              </a:tr>
              <a:tr h="5584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Fuel Flow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0.0278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0.111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0.111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0.2498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29810081"/>
                  </a:ext>
                </a:extLst>
              </a:tr>
              <a:tr h="5584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Load Cell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0.0369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0.148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0.148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0.3329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46052772"/>
                  </a:ext>
                </a:extLst>
              </a:tr>
              <a:tr h="55848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Decision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 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 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 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P.T. and L.C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3399737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7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286" y="265044"/>
            <a:ext cx="6626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en-US" sz="4400" dirty="0"/>
              <a:t>Sub-Function 3 -Selection</a:t>
            </a:r>
            <a:endParaRPr lang="en-US" sz="4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993913" y="2213115"/>
          <a:ext cx="9395789" cy="3357270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2357055">
                  <a:extLst>
                    <a:ext uri="{9D8B030D-6E8A-4147-A177-3AD203B41FA5}">
                      <a16:colId xmlns:a16="http://schemas.microsoft.com/office/drawing/2014/main" xmlns="" val="2891989320"/>
                    </a:ext>
                  </a:extLst>
                </a:gridCol>
                <a:gridCol w="1230070">
                  <a:extLst>
                    <a:ext uri="{9D8B030D-6E8A-4147-A177-3AD203B41FA5}">
                      <a16:colId xmlns:a16="http://schemas.microsoft.com/office/drawing/2014/main" xmlns="" val="2989316264"/>
                    </a:ext>
                  </a:extLst>
                </a:gridCol>
                <a:gridCol w="1298407">
                  <a:extLst>
                    <a:ext uri="{9D8B030D-6E8A-4147-A177-3AD203B41FA5}">
                      <a16:colId xmlns:a16="http://schemas.microsoft.com/office/drawing/2014/main" xmlns="" val="3960302523"/>
                    </a:ext>
                  </a:extLst>
                </a:gridCol>
                <a:gridCol w="1230070">
                  <a:extLst>
                    <a:ext uri="{9D8B030D-6E8A-4147-A177-3AD203B41FA5}">
                      <a16:colId xmlns:a16="http://schemas.microsoft.com/office/drawing/2014/main" xmlns="" val="4285550097"/>
                    </a:ext>
                  </a:extLst>
                </a:gridCol>
                <a:gridCol w="1332576">
                  <a:extLst>
                    <a:ext uri="{9D8B030D-6E8A-4147-A177-3AD203B41FA5}">
                      <a16:colId xmlns:a16="http://schemas.microsoft.com/office/drawing/2014/main" xmlns="" val="3820014509"/>
                    </a:ext>
                  </a:extLst>
                </a:gridCol>
                <a:gridCol w="1947611">
                  <a:extLst>
                    <a:ext uri="{9D8B030D-6E8A-4147-A177-3AD203B41FA5}">
                      <a16:colId xmlns:a16="http://schemas.microsoft.com/office/drawing/2014/main" xmlns="" val="680002262"/>
                    </a:ext>
                  </a:extLst>
                </a:gridCol>
              </a:tblGrid>
              <a:tr h="492991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Structure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45854363"/>
                  </a:ext>
                </a:extLst>
              </a:tr>
              <a:tr h="49299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Cost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Aesthetics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Safety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Mobility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Score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43804783"/>
                  </a:ext>
                </a:extLst>
              </a:tr>
              <a:tr h="49299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Unenclosed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0.111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0.0464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0.0759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0.0861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0.3194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23585157"/>
                  </a:ext>
                </a:extLst>
              </a:tr>
              <a:tr h="49299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Partial Enclosure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0.0864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0.0741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0.265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0.0861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0.5116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57099083"/>
                  </a:ext>
                </a:extLst>
              </a:tr>
              <a:tr h="89231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Full Environment Enclosure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0.0246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0.0464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0.0759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0.0215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0.1684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20034582"/>
                  </a:ext>
                </a:extLst>
              </a:tr>
              <a:tr h="49299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Decision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Partial Enclosure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4590707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1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517" y="1378377"/>
            <a:ext cx="6980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Thrust Measurement – Force Plate</a:t>
            </a:r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l="27692" t="25983" r="19872" b="12706"/>
          <a:stretch/>
        </p:blipFill>
        <p:spPr bwMode="auto">
          <a:xfrm>
            <a:off x="423518" y="2059053"/>
            <a:ext cx="4890353" cy="3125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3"/>
          <a:srcRect l="24872" t="23248" r="18718" b="21139"/>
          <a:stretch/>
        </p:blipFill>
        <p:spPr bwMode="auto">
          <a:xfrm>
            <a:off x="5722187" y="2059053"/>
            <a:ext cx="6052870" cy="3125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3517" y="513293"/>
            <a:ext cx="44641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 dirty="0"/>
              <a:t>Proposed Solutions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5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374751"/>
              </p:ext>
            </p:extLst>
          </p:nvPr>
        </p:nvGraphicFramePr>
        <p:xfrm>
          <a:off x="556003" y="1538003"/>
          <a:ext cx="11030021" cy="3157908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2900562">
                  <a:extLst>
                    <a:ext uri="{9D8B030D-6E8A-4147-A177-3AD203B41FA5}">
                      <a16:colId xmlns:a16="http://schemas.microsoft.com/office/drawing/2014/main" xmlns="" val="930494579"/>
                    </a:ext>
                  </a:extLst>
                </a:gridCol>
                <a:gridCol w="1420682">
                  <a:extLst>
                    <a:ext uri="{9D8B030D-6E8A-4147-A177-3AD203B41FA5}">
                      <a16:colId xmlns:a16="http://schemas.microsoft.com/office/drawing/2014/main" xmlns="" val="3707803702"/>
                    </a:ext>
                  </a:extLst>
                </a:gridCol>
                <a:gridCol w="1499609">
                  <a:extLst>
                    <a:ext uri="{9D8B030D-6E8A-4147-A177-3AD203B41FA5}">
                      <a16:colId xmlns:a16="http://schemas.microsoft.com/office/drawing/2014/main" xmlns="" val="2610580057"/>
                    </a:ext>
                  </a:extLst>
                </a:gridCol>
                <a:gridCol w="1420682">
                  <a:extLst>
                    <a:ext uri="{9D8B030D-6E8A-4147-A177-3AD203B41FA5}">
                      <a16:colId xmlns:a16="http://schemas.microsoft.com/office/drawing/2014/main" xmlns="" val="2542848487"/>
                    </a:ext>
                  </a:extLst>
                </a:gridCol>
                <a:gridCol w="1539073">
                  <a:extLst>
                    <a:ext uri="{9D8B030D-6E8A-4147-A177-3AD203B41FA5}">
                      <a16:colId xmlns:a16="http://schemas.microsoft.com/office/drawing/2014/main" xmlns="" val="2643317783"/>
                    </a:ext>
                  </a:extLst>
                </a:gridCol>
                <a:gridCol w="2249413">
                  <a:extLst>
                    <a:ext uri="{9D8B030D-6E8A-4147-A177-3AD203B41FA5}">
                      <a16:colId xmlns:a16="http://schemas.microsoft.com/office/drawing/2014/main" xmlns="" val="1699782349"/>
                    </a:ext>
                  </a:extLst>
                </a:gridCol>
              </a:tblGrid>
              <a:tr h="526318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Engine Mount/Thrust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51082164"/>
                  </a:ext>
                </a:extLst>
              </a:tr>
              <a:tr h="5263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Cost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Accuracy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Reliability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Damping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Score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257748179"/>
                  </a:ext>
                </a:extLst>
              </a:tr>
              <a:tr h="5263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Rail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0.074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0.129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0.102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0.086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0.392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2932979"/>
                  </a:ext>
                </a:extLst>
              </a:tr>
              <a:tr h="5263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Linkage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0.074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0.074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0.068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0.054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0.270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500252395"/>
                  </a:ext>
                </a:extLst>
              </a:tr>
              <a:tr h="5263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Force plate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0.019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0.129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0.136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0.054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0.338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664199179"/>
                  </a:ext>
                </a:extLst>
              </a:tr>
              <a:tr h="5263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Decision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Rail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12966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5286" y="265044"/>
            <a:ext cx="7968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en-US" sz="4400" dirty="0"/>
              <a:t>Sub-Function 1 </a:t>
            </a:r>
            <a:r>
              <a:rPr lang="en-US" sz="4400" dirty="0" smtClean="0"/>
              <a:t>–Final Selection</a:t>
            </a:r>
            <a:endParaRPr lang="en-US" sz="4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3200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61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543973"/>
              </p:ext>
            </p:extLst>
          </p:nvPr>
        </p:nvGraphicFramePr>
        <p:xfrm>
          <a:off x="289950" y="700774"/>
          <a:ext cx="4396350" cy="1650207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8932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24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968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089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081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4479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17402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Reliability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740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Rail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Linkage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Force plate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Row Sum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Norm Score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848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Rail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0.333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848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Linkage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x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0.222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716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Force plate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x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0.444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848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Col. Score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493893"/>
              </p:ext>
            </p:extLst>
          </p:nvPr>
        </p:nvGraphicFramePr>
        <p:xfrm>
          <a:off x="5290962" y="700774"/>
          <a:ext cx="5921521" cy="1752600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1965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74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298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2273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3826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3669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78767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Damping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405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Rail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Linkage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Force plate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Row Sum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Norm Score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80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Rail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0.444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80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Linkage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x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0.278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80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Force plate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x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0.278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80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Col. Score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76047" y="111970"/>
            <a:ext cx="4123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Continued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69</a:t>
            </a:fld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0000" t="30000" r="22917" b="15555"/>
          <a:stretch/>
        </p:blipFill>
        <p:spPr>
          <a:xfrm>
            <a:off x="3813983" y="5669836"/>
            <a:ext cx="1973624" cy="1283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/>
          <p:nvPr/>
        </p:nvPicPr>
        <p:blipFill rotWithShape="1">
          <a:blip r:embed="rId3"/>
          <a:srcRect l="27692" t="25983" r="19872" b="12706"/>
          <a:stretch/>
        </p:blipFill>
        <p:spPr bwMode="auto">
          <a:xfrm>
            <a:off x="10286685" y="5089626"/>
            <a:ext cx="1851596" cy="1222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0583" t="17407" r="22666" b="14445"/>
          <a:stretch/>
        </p:blipFill>
        <p:spPr>
          <a:xfrm>
            <a:off x="8169710" y="4941543"/>
            <a:ext cx="1851595" cy="1518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6742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Shares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792215"/>
              </p:ext>
            </p:extLst>
          </p:nvPr>
        </p:nvGraphicFramePr>
        <p:xfrm>
          <a:off x="2520514" y="1858177"/>
          <a:ext cx="10855551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7</a:t>
            </a:fld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73999" y="3327356"/>
            <a:ext cx="3738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Total Market Size $10,250,000</a:t>
            </a:r>
          </a:p>
        </p:txBody>
      </p:sp>
    </p:spTree>
    <p:extLst>
      <p:ext uri="{BB962C8B-B14F-4D97-AF65-F5344CB8AC3E}">
        <p14:creationId xmlns:p14="http://schemas.microsoft.com/office/powerpoint/2010/main" val="197104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Methodology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mtClean="0"/>
              <a:t>70</a:t>
            </a:fld>
            <a:endParaRPr lang="en-US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820596999"/>
              </p:ext>
            </p:extLst>
          </p:nvPr>
        </p:nvGraphicFramePr>
        <p:xfrm>
          <a:off x="73804" y="586596"/>
          <a:ext cx="12029056" cy="5715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519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8</a:t>
            </a:fld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59322317"/>
              </p:ext>
            </p:extLst>
          </p:nvPr>
        </p:nvGraphicFramePr>
        <p:xfrm>
          <a:off x="1" y="-113101"/>
          <a:ext cx="12192001" cy="6383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862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905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00714">
                <a:tc>
                  <a:txBody>
                    <a:bodyPr/>
                    <a:lstStyle/>
                    <a:p>
                      <a:r>
                        <a:rPr lang="en-US" dirty="0"/>
                        <a:t>Company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Website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0259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P.A. Hilton</a:t>
                      </a:r>
                    </a:p>
                    <a:p>
                      <a:pPr algn="l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http://www.p-a-hilton.co.uk/teaching-equipment-for-sale.php?buy=327&amp;addid=327</a:t>
                      </a: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P. A. Hilton Ltd </a:t>
                      </a:r>
                      <a:b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</a:rPr>
                        <a:t>Horsebridge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 Mill </a:t>
                      </a:r>
                      <a:b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Kings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</a:rPr>
                        <a:t>Somborne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b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Stockbridge </a:t>
                      </a:r>
                      <a:b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Hampshire </a:t>
                      </a:r>
                      <a:b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UK </a:t>
                      </a:r>
                      <a:b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SO20 6PX</a:t>
                      </a:r>
                    </a:p>
                  </a:txBody>
                  <a:tcPr marT="22860" marB="6096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P372_V3-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$ 72,500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228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Offers 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test stands with integrated pulse and ramjets. These test stands are specifically </a:t>
                      </a:r>
                      <a:r>
                        <a:rPr lang="en-US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aimed for 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education purposes and come with multiple sensors already </a:t>
                      </a:r>
                      <a:r>
                        <a:rPr lang="en-US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installed.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8070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Turbine Technologies</a:t>
                      </a:r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http://www.turbinetechnologies.com/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Turbine Technologies, Ltd.</a:t>
                      </a:r>
                    </a:p>
                    <a:p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410 Phillips Court</a:t>
                      </a:r>
                    </a:p>
                    <a:p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P.O. Box 105</a:t>
                      </a:r>
                    </a:p>
                    <a:p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Chetek, WI 54728 USA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MiniLab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– $60,495.00 </a:t>
                      </a:r>
                    </a:p>
                    <a:p>
                      <a:pPr rtl="0" fontAlgn="base"/>
                      <a:r>
                        <a:rPr lang="en-US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TurboGen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- $121,095.00</a:t>
                      </a:r>
                    </a:p>
                    <a:p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Includes</a:t>
                      </a:r>
                      <a:r>
                        <a:rPr lang="en-US" sz="16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National 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Instruments </a:t>
                      </a:r>
                      <a:r>
                        <a:rPr lang="en-US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 Acquisition</a:t>
                      </a:r>
                      <a:r>
                        <a:rPr lang="en-US" sz="16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</a:t>
                      </a:r>
                      <a:r>
                        <a:rPr lang="en-US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ystem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6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LabView</a:t>
                      </a:r>
                      <a:r>
                        <a:rPr lang="en-US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Provides</a:t>
                      </a:r>
                      <a:r>
                        <a:rPr lang="en-US" sz="16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</a:t>
                      </a:r>
                      <a:r>
                        <a:rPr lang="en-US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ustom 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r>
                        <a:rPr lang="en-US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irtual 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nstrument panel 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 SR30 gas turbine engine.</a:t>
                      </a:r>
                      <a:r>
                        <a:rPr lang="en-US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9926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GDJ Inc.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http://www.gdjinc.com/engine/engineintro.html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7585 Tyler Boulevard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Mentor, Ohio 44060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PT-400 Base Price: $68,500.00 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This manufacturer makes fully integrated test stands for reciprocating and gas turbine engines. These stands already come with the engine integrally installed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061" y="715667"/>
            <a:ext cx="1591372" cy="14313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061" y="2682807"/>
            <a:ext cx="1591372" cy="14313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t="6826"/>
          <a:stretch/>
        </p:blipFill>
        <p:spPr>
          <a:xfrm>
            <a:off x="731061" y="4649947"/>
            <a:ext cx="1591372" cy="15050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3458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Needs </a:t>
            </a:r>
            <a:r>
              <a:rPr lang="en-US" dirty="0" smtClean="0"/>
              <a:t>Wants and Constraints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0778840"/>
              </p:ext>
            </p:extLst>
          </p:nvPr>
        </p:nvGraphicFramePr>
        <p:xfrm>
          <a:off x="1096963" y="1846263"/>
          <a:ext cx="10058814" cy="3362381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3529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529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52938">
                  <a:extLst>
                    <a:ext uri="{9D8B030D-6E8A-4147-A177-3AD203B41FA5}">
                      <a16:colId xmlns:a16="http://schemas.microsoft.com/office/drawing/2014/main" xmlns="" val="3848713426"/>
                    </a:ext>
                  </a:extLst>
                </a:gridCol>
              </a:tblGrid>
              <a:tr h="614973">
                <a:tc>
                  <a:txBody>
                    <a:bodyPr/>
                    <a:lstStyle/>
                    <a:p>
                      <a:r>
                        <a:rPr lang="en-US" sz="2400" dirty="0"/>
                        <a:t>Needs</a:t>
                      </a:r>
                    </a:p>
                  </a:txBody>
                  <a:tcPr marL="78771" marR="7877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Wants</a:t>
                      </a:r>
                    </a:p>
                  </a:txBody>
                  <a:tcPr marL="78771" marR="7877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Constraints</a:t>
                      </a:r>
                    </a:p>
                  </a:txBody>
                  <a:tcPr marL="78771" marR="7877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4973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Accurate</a:t>
                      </a:r>
                    </a:p>
                  </a:txBody>
                  <a:tcPr marL="78771" marR="78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Affordability</a:t>
                      </a:r>
                    </a:p>
                  </a:txBody>
                  <a:tcPr marL="78771" marR="78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Cost</a:t>
                      </a:r>
                    </a:p>
                  </a:txBody>
                  <a:tcPr marL="78771" marR="78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4502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Damping of Vibration</a:t>
                      </a:r>
                    </a:p>
                  </a:txBody>
                  <a:tcPr marL="78771" marR="78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Modularity</a:t>
                      </a:r>
                    </a:p>
                  </a:txBody>
                  <a:tcPr marL="78771" marR="78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Safety </a:t>
                      </a:r>
                    </a:p>
                  </a:txBody>
                  <a:tcPr marL="78771" marR="78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4973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Durable</a:t>
                      </a:r>
                    </a:p>
                  </a:txBody>
                  <a:tcPr marL="78771" marR="78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Aesthetically Appealing</a:t>
                      </a:r>
                    </a:p>
                  </a:txBody>
                  <a:tcPr marL="78771" marR="78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Precision</a:t>
                      </a:r>
                    </a:p>
                  </a:txBody>
                  <a:tcPr marL="78771" marR="78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4973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User Friendly</a:t>
                      </a:r>
                    </a:p>
                  </a:txBody>
                  <a:tcPr marL="78771" marR="78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78771" marR="78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Measurement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Parameters </a:t>
                      </a:r>
                    </a:p>
                  </a:txBody>
                  <a:tcPr marL="78771" marR="787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4305B-94C0-4AAC-8265-AE83B24A26C2}" type="slidenum">
              <a:rPr lang="en-US" sz="2800" smtClean="0"/>
              <a:t>9</a:t>
            </a:fld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1703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6220</TotalTime>
  <Words>2382</Words>
  <Application>Microsoft Office PowerPoint</Application>
  <PresentationFormat>Widescreen</PresentationFormat>
  <Paragraphs>1516</Paragraphs>
  <Slides>70</Slides>
  <Notes>3</Notes>
  <HiddenSlides>20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8" baseType="lpstr">
      <vt:lpstr>Arial</vt:lpstr>
      <vt:lpstr>Calibri</vt:lpstr>
      <vt:lpstr>Calibri Light</vt:lpstr>
      <vt:lpstr>Cambria Math</vt:lpstr>
      <vt:lpstr>Corbel</vt:lpstr>
      <vt:lpstr>Times New Roman</vt:lpstr>
      <vt:lpstr>Wingdings</vt:lpstr>
      <vt:lpstr>Retrospect</vt:lpstr>
      <vt:lpstr>High Speed Turbojet Instrumentation</vt:lpstr>
      <vt:lpstr>Outline</vt:lpstr>
      <vt:lpstr>Problem</vt:lpstr>
      <vt:lpstr>What Is a Turbojet Engine</vt:lpstr>
      <vt:lpstr>Proposed Solution</vt:lpstr>
      <vt:lpstr>Impact</vt:lpstr>
      <vt:lpstr>Market Shares</vt:lpstr>
      <vt:lpstr>PowerPoint Presentation</vt:lpstr>
      <vt:lpstr>Needs Wants and Constraints</vt:lpstr>
      <vt:lpstr>    Goal: Develop an instrumented gas turbine test stand that will allow students to understand the limits and capabilities of a turbojet engine.   Objective: Provide a precision test stand at low cost for scholastic and research usage.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 EMBODIMENT </vt:lpstr>
      <vt:lpstr>Concept Selection</vt:lpstr>
      <vt:lpstr>Concept Selection for Engine Mount</vt:lpstr>
      <vt:lpstr>PowerPoint Presentation</vt:lpstr>
      <vt:lpstr>PowerPoint Presentation</vt:lpstr>
      <vt:lpstr>Concept Comparison</vt:lpstr>
      <vt:lpstr>Chosen Thrust Measurement – Rail System </vt:lpstr>
      <vt:lpstr>PowerPoint Presentation</vt:lpstr>
      <vt:lpstr>PowerPoint Presentation</vt:lpstr>
      <vt:lpstr>Engine Mount</vt:lpstr>
      <vt:lpstr>PowerPoint Presentation</vt:lpstr>
      <vt:lpstr>Pitot Traversing Mechanism</vt:lpstr>
      <vt:lpstr>PowerPoint Presentation</vt:lpstr>
      <vt:lpstr>Engineering Analysis </vt:lpstr>
      <vt:lpstr>Deformation of Frame</vt:lpstr>
      <vt:lpstr>Peak Stress of Frame</vt:lpstr>
      <vt:lpstr>Deflection of Pitot Traversing Rod</vt:lpstr>
      <vt:lpstr>Deflection of Pitot Tube</vt:lpstr>
      <vt:lpstr>Force Required to Slide Stand</vt:lpstr>
      <vt:lpstr>Fatigue Analysis</vt:lpstr>
      <vt:lpstr>Mode Shape Analysis</vt:lpstr>
      <vt:lpstr>PowerPoint Presentation</vt:lpstr>
      <vt:lpstr>PowerPoint Presentation</vt:lpstr>
      <vt:lpstr>PowerPoint Presentation</vt:lpstr>
      <vt:lpstr>Design For Safety</vt:lpstr>
      <vt:lpstr>Failure Modes &amp; Effects Analysis (FMEA) </vt:lpstr>
      <vt:lpstr>Rankings of Failure Modes</vt:lpstr>
      <vt:lpstr>Rankings of Failure Modes Action 1</vt:lpstr>
      <vt:lpstr>Economic Analysis</vt:lpstr>
      <vt:lpstr>Bill of Materials</vt:lpstr>
      <vt:lpstr>Production Cost</vt:lpstr>
      <vt:lpstr>Summary</vt:lpstr>
      <vt:lpstr>References</vt:lpstr>
      <vt:lpstr>Thank You</vt:lpstr>
      <vt:lpstr>PowerPoint Presentation</vt:lpstr>
      <vt:lpstr>PowerPoint Presentation</vt:lpstr>
      <vt:lpstr>Force Required to Tip</vt:lpstr>
      <vt:lpstr>PowerPoint Presentation</vt:lpstr>
      <vt:lpstr>PowerPoint Presentation</vt:lpstr>
      <vt:lpstr>Bill of Materials</vt:lpstr>
      <vt:lpstr>Vibrational Analysis</vt:lpstr>
      <vt:lpstr>Rankings of Failure Modes Action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Software Methodology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 Turbine Instrumentation</dc:title>
  <dc:creator>srv_veralab</dc:creator>
  <cp:lastModifiedBy>srv_veralab</cp:lastModifiedBy>
  <cp:revision>367</cp:revision>
  <cp:lastPrinted>2016-12-08T14:30:30Z</cp:lastPrinted>
  <dcterms:created xsi:type="dcterms:W3CDTF">2016-09-01T21:10:55Z</dcterms:created>
  <dcterms:modified xsi:type="dcterms:W3CDTF">2016-12-12T19:51:16Z</dcterms:modified>
</cp:coreProperties>
</file>